
<file path=[Content_Types].xml><?xml version="1.0" encoding="utf-8"?>
<Types xmlns="http://schemas.openxmlformats.org/package/2006/content-types">
  <Default Extension="JPG" ContentType="image/jpeg"/>
  <Default Extension="emf" ContentType="image/x-emf"/>
  <Default Extension="wmv" ContentType="video/unknown"/>
  <Default Extension="jpeg" ContentType="image/jpeg"/>
  <Default Extension="xml" ContentType="application/xml"/>
  <Default Extension="mp4" ContentType="video/unknown"/>
  <Default Extension="vml" ContentType="application/vnd.openxmlformats-officedocument.vmlDrawing"/>
  <Default Extension="bin" ContentType="application/vnd.openxmlformats-officedocument.presentationml.printerSettings"/>
  <Default Extension="png" ContentType="image/png"/>
  <Default Extension="wmf" ContentType="image/x-wmf"/>
  <Default Extension="rels" ContentType="application/vnd.openxmlformats-package.relationships+xml"/>
  <Default Extension="avi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embeddings/oleObject3.bin" ContentType="application/vnd.openxmlformats-officedocument.oleObject"/>
  <Override PartName="/ppt/embeddings/oleObject4.bin" ContentType="application/vnd.openxmlformats-officedocument.oleObject"/>
  <Override PartName="/ppt/embeddings/oleObject5.bin" ContentType="application/vnd.openxmlformats-officedocument.oleObject"/>
  <Override PartName="/ppt/embeddings/oleObject6.bin" ContentType="application/vnd.openxmlformats-officedocument.oleObject"/>
  <Override PartName="/ppt/embeddings/oleObject7.bin" ContentType="application/vnd.openxmlformats-officedocument.oleObject"/>
  <Override PartName="/ppt/embeddings/oleObject8.bin" ContentType="application/vnd.openxmlformats-officedocument.oleObject"/>
  <Override PartName="/ppt/embeddings/oleObject9.bin" ContentType="application/vnd.openxmlformats-officedocument.oleObject"/>
  <Override PartName="/ppt/embeddings/oleObject10.bin" ContentType="application/vnd.openxmlformats-officedocument.oleObject"/>
  <Override PartName="/ppt/embeddings/oleObject11.bin" ContentType="application/vnd.openxmlformats-officedocument.oleObject"/>
  <Override PartName="/ppt/embeddings/oleObject12.bin" ContentType="application/vnd.openxmlformats-officedocument.oleObject"/>
  <Override PartName="/ppt/embeddings/oleObject13.bin" ContentType="application/vnd.openxmlformats-officedocument.oleObject"/>
  <Override PartName="/ppt/embeddings/oleObject14.bin" ContentType="application/vnd.openxmlformats-officedocument.oleObject"/>
  <Override PartName="/ppt/embeddings/oleObject15.bin" ContentType="application/vnd.openxmlformats-officedocument.oleObject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19" r:id="rId1"/>
  </p:sldMasterIdLst>
  <p:notesMasterIdLst>
    <p:notesMasterId r:id="rId24"/>
  </p:notesMasterIdLst>
  <p:sldIdLst>
    <p:sldId id="256" r:id="rId2"/>
    <p:sldId id="26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5" r:id="rId11"/>
    <p:sldId id="264" r:id="rId12"/>
    <p:sldId id="267" r:id="rId13"/>
    <p:sldId id="268" r:id="rId14"/>
    <p:sldId id="269" r:id="rId15"/>
    <p:sldId id="272" r:id="rId16"/>
    <p:sldId id="271" r:id="rId17"/>
    <p:sldId id="273" r:id="rId18"/>
    <p:sldId id="278" r:id="rId19"/>
    <p:sldId id="274" r:id="rId20"/>
    <p:sldId id="275" r:id="rId21"/>
    <p:sldId id="276" r:id="rId22"/>
    <p:sldId id="277" r:id="rId2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336" autoAdjust="0"/>
    <p:restoredTop sz="86971" autoAdjust="0"/>
  </p:normalViewPr>
  <p:slideViewPr>
    <p:cSldViewPr snapToGrid="0" snapToObjects="1">
      <p:cViewPr varScale="1">
        <p:scale>
          <a:sx n="97" d="100"/>
          <a:sy n="97" d="100"/>
        </p:scale>
        <p:origin x="-1944" y="-11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390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notesMaster" Target="notesMasters/notesMaster1.xml"/><Relationship Id="rId25" Type="http://schemas.openxmlformats.org/officeDocument/2006/relationships/printerSettings" Target="printerSettings/printerSettings1.bin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2.vml.rels><?xml version="1.0" encoding="UTF-8" standalone="yes"?>
<Relationships xmlns="http://schemas.openxmlformats.org/package/2006/relationships"><Relationship Id="rId11" Type="http://schemas.openxmlformats.org/officeDocument/2006/relationships/image" Target="../media/image21.wmf"/><Relationship Id="rId12" Type="http://schemas.openxmlformats.org/officeDocument/2006/relationships/image" Target="../media/image22.wmf"/><Relationship Id="rId13" Type="http://schemas.openxmlformats.org/officeDocument/2006/relationships/image" Target="../media/image23.wmf"/><Relationship Id="rId14" Type="http://schemas.openxmlformats.org/officeDocument/2006/relationships/image" Target="../media/image24.wmf"/><Relationship Id="rId1" Type="http://schemas.openxmlformats.org/officeDocument/2006/relationships/image" Target="../media/image11.wmf"/><Relationship Id="rId2" Type="http://schemas.openxmlformats.org/officeDocument/2006/relationships/image" Target="../media/image12.wmf"/><Relationship Id="rId3" Type="http://schemas.openxmlformats.org/officeDocument/2006/relationships/image" Target="../media/image13.wmf"/><Relationship Id="rId4" Type="http://schemas.openxmlformats.org/officeDocument/2006/relationships/image" Target="../media/image14.wmf"/><Relationship Id="rId5" Type="http://schemas.openxmlformats.org/officeDocument/2006/relationships/image" Target="../media/image15.wmf"/><Relationship Id="rId6" Type="http://schemas.openxmlformats.org/officeDocument/2006/relationships/image" Target="../media/image16.wmf"/><Relationship Id="rId7" Type="http://schemas.openxmlformats.org/officeDocument/2006/relationships/image" Target="../media/image17.wmf"/><Relationship Id="rId8" Type="http://schemas.openxmlformats.org/officeDocument/2006/relationships/image" Target="../media/image18.wmf"/><Relationship Id="rId9" Type="http://schemas.openxmlformats.org/officeDocument/2006/relationships/image" Target="../media/image19.wmf"/><Relationship Id="rId10" Type="http://schemas.openxmlformats.org/officeDocument/2006/relationships/image" Target="../media/image20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15EBAD-9AD7-4ACE-9900-436BD5B0C12E}" type="datetimeFigureOut">
              <a:rPr lang="en-US" smtClean="0"/>
              <a:t>12/12/12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DAD51C-AB7C-4187-B432-831BBCA81A4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26080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Transition between</a:t>
            </a:r>
            <a:r>
              <a:rPr lang="en-US" baseline="0" dirty="0" smtClean="0"/>
              <a:t> environments</a:t>
            </a:r>
          </a:p>
          <a:p>
            <a:r>
              <a:rPr lang="en-US" baseline="0" dirty="0" smtClean="0"/>
              <a:t>One optimized design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DAD51C-AB7C-4187-B432-831BBCA81A49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65420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3</a:t>
            </a:r>
            <a:r>
              <a:rPr lang="en-US" baseline="0" dirty="0" smtClean="0"/>
              <a:t> years ago project to design, test, build a water running robot</a:t>
            </a:r>
          </a:p>
          <a:p>
            <a:r>
              <a:rPr lang="en-US" baseline="0" dirty="0" smtClean="0"/>
              <a:t>Inspired by basilisk lizard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DAD51C-AB7C-4187-B432-831BBCA81A49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65515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DAD51C-AB7C-4187-B432-831BBCA81A49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82083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3866920"/>
            <a:ext cx="9144000" cy="2991080"/>
          </a:xfrm>
          <a:prstGeom prst="rect">
            <a:avLst/>
          </a:prstGeom>
          <a:gradFill>
            <a:gsLst>
              <a:gs pos="0">
                <a:schemeClr val="bg1">
                  <a:alpha val="91000"/>
                </a:schemeClr>
              </a:gs>
              <a:gs pos="37000">
                <a:schemeClr val="bg1">
                  <a:alpha val="76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0" y="0"/>
            <a:ext cx="9144000" cy="386692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89000"/>
                </a:schemeClr>
              </a:gs>
              <a:gs pos="48000">
                <a:schemeClr val="bg1">
                  <a:alpha val="62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0" y="2652311"/>
            <a:ext cx="9144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/>
          <p:cNvSpPr/>
          <p:nvPr/>
        </p:nvSpPr>
        <p:spPr>
          <a:xfrm>
            <a:off x="0" y="1600200"/>
            <a:ext cx="9144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73795" y="5052545"/>
            <a:ext cx="5637010" cy="882119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x-none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0825E-4A15-4D39-8176-1F07E904CB30}" type="datetimeFigureOut">
              <a:rPr lang="en-US" smtClean="0"/>
              <a:t>12/12/12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7581" y="3132290"/>
            <a:ext cx="7175351" cy="1793167"/>
          </a:xfrm>
          <a:effectLst/>
        </p:spPr>
        <p:txBody>
          <a:bodyPr>
            <a:noAutofit/>
          </a:bodyPr>
          <a:lstStyle>
            <a:lvl1pPr marL="640080" indent="-457200" algn="l">
              <a:defRPr sz="5400"/>
            </a:lvl1pPr>
          </a:lstStyle>
          <a:p>
            <a:r>
              <a:rPr lang="x-none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05000" y="731519"/>
            <a:ext cx="6400800" cy="3474720"/>
          </a:xfrm>
        </p:spPr>
        <p:txBody>
          <a:bodyPr vert="eaVert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BF51D9-A260-B143-8DA0-BAFDD2A671D4}" type="datetimeFigureOut">
              <a:rPr lang="en-US" smtClean="0"/>
              <a:t>12/12/12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22CBD6-D452-6E45-9FD9-8CC1B79B7F87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53758" y="376517"/>
            <a:ext cx="2057400" cy="5238339"/>
          </a:xfrm>
          <a:effectLst/>
        </p:spPr>
        <p:txBody>
          <a:bodyPr vert="eaVert"/>
          <a:lstStyle>
            <a:lvl1pPr algn="l">
              <a:defRPr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324113" y="731519"/>
            <a:ext cx="4829287" cy="4894729"/>
          </a:xfrm>
        </p:spPr>
        <p:txBody>
          <a:bodyPr vert="eaVert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BF51D9-A260-B143-8DA0-BAFDD2A671D4}" type="datetimeFigureOut">
              <a:rPr lang="en-US" smtClean="0"/>
              <a:t>12/12/12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22CBD6-D452-6E45-9FD9-8CC1B79B7F87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BF51D9-A260-B143-8DA0-BAFDD2A671D4}" type="datetimeFigureOut">
              <a:rPr lang="en-US" smtClean="0"/>
              <a:t>12/12/12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22CBD6-D452-6E45-9FD9-8CC1B79B7F8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>
          <a:xfrm>
            <a:off x="1143000" y="731520"/>
            <a:ext cx="6400800" cy="3474720"/>
          </a:xfrm>
        </p:spPr>
        <p:txBody>
          <a:bodyPr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866920"/>
            <a:ext cx="9144000" cy="2991080"/>
          </a:xfrm>
          <a:prstGeom prst="rect">
            <a:avLst/>
          </a:prstGeom>
          <a:gradFill>
            <a:gsLst>
              <a:gs pos="0">
                <a:schemeClr val="bg1">
                  <a:alpha val="92000"/>
                </a:schemeClr>
              </a:gs>
              <a:gs pos="37000">
                <a:schemeClr val="bg1">
                  <a:alpha val="77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9144000" cy="386692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90000"/>
                </a:schemeClr>
              </a:gs>
              <a:gs pos="48000">
                <a:schemeClr val="bg1">
                  <a:alpha val="63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2652311"/>
            <a:ext cx="9144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0" y="1600200"/>
            <a:ext cx="9144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3195" y="2172648"/>
            <a:ext cx="5966666" cy="2423346"/>
          </a:xfrm>
          <a:effectLst/>
        </p:spPr>
        <p:txBody>
          <a:bodyPr anchor="b"/>
          <a:lstStyle>
            <a:lvl1pPr algn="r">
              <a:defRPr sz="4600" b="1" cap="none" baseline="0"/>
            </a:lvl1pPr>
          </a:lstStyle>
          <a:p>
            <a:r>
              <a:rPr lang="x-none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22438" y="4607511"/>
            <a:ext cx="5970494" cy="835460"/>
          </a:xfrm>
        </p:spPr>
        <p:txBody>
          <a:bodyPr anchor="t"/>
          <a:lstStyle>
            <a:lvl1pPr marL="0" indent="0" algn="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0825E-4A15-4D39-8176-1F07E904CB30}" type="datetimeFigureOut">
              <a:rPr lang="en-US" smtClean="0"/>
              <a:t>12/12/12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BF51D9-A260-B143-8DA0-BAFDD2A671D4}" type="datetimeFigureOut">
              <a:rPr lang="en-US" smtClean="0"/>
              <a:t>12/12/12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22CBD6-D452-6E45-9FD9-8CC1B79B7F8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1142999" y="731519"/>
            <a:ext cx="3346704" cy="3474720"/>
          </a:xfrm>
        </p:spPr>
        <p:txBody>
          <a:bodyPr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731520"/>
            <a:ext cx="3346704" cy="3474720"/>
          </a:xfrm>
        </p:spPr>
        <p:txBody>
          <a:bodyPr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731520"/>
            <a:ext cx="3346704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lang="en-US" sz="2400" b="1" i="0" kern="1200" dirty="0" smtClean="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6447" y="1400327"/>
            <a:ext cx="3346704" cy="2743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7302" y="731520"/>
            <a:ext cx="3346704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lang="en-US" sz="2400" b="1" i="0" kern="1200" dirty="0" smtClean="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ctr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None/>
            </a:pPr>
            <a:r>
              <a:rPr lang="x-none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399032"/>
            <a:ext cx="3346704" cy="2743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BF51D9-A260-B143-8DA0-BAFDD2A671D4}" type="datetimeFigureOut">
              <a:rPr lang="en-US" smtClean="0"/>
              <a:t>12/12/12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22CBD6-D452-6E45-9FD9-8CC1B79B7F8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BF51D9-A260-B143-8DA0-BAFDD2A671D4}" type="datetimeFigureOut">
              <a:rPr lang="en-US" smtClean="0"/>
              <a:t>12/12/12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22CBD6-D452-6E45-9FD9-8CC1B79B7F87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BF51D9-A260-B143-8DA0-BAFDD2A671D4}" type="datetimeFigureOut">
              <a:rPr lang="en-US" smtClean="0"/>
              <a:t>12/12/12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22CBD6-D452-6E45-9FD9-8CC1B79B7F87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095" y="2209800"/>
            <a:ext cx="3636085" cy="1258493"/>
          </a:xfrm>
          <a:effectLst/>
        </p:spPr>
        <p:txBody>
          <a:bodyPr anchor="b">
            <a:noAutofit/>
          </a:bodyPr>
          <a:lstStyle>
            <a:lvl1pPr marL="228600" indent="-228600" algn="l">
              <a:defRPr sz="2800" b="1">
                <a:effectLst/>
              </a:defRPr>
            </a:lvl1pPr>
          </a:lstStyle>
          <a:p>
            <a:r>
              <a:rPr lang="x-none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93515" y="731520"/>
            <a:ext cx="4017085" cy="4894730"/>
          </a:xfrm>
        </p:spPr>
        <p:txBody>
          <a:bodyPr anchor="ctr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5765" y="3497802"/>
            <a:ext cx="3388660" cy="213951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BF51D9-A260-B143-8DA0-BAFDD2A671D4}" type="datetimeFigureOut">
              <a:rPr lang="en-US" smtClean="0"/>
              <a:t>12/12/12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22CBD6-D452-6E45-9FD9-8CC1B79B7F87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3866920"/>
            <a:ext cx="9144000" cy="2991080"/>
          </a:xfrm>
          <a:prstGeom prst="rect">
            <a:avLst/>
          </a:prstGeom>
          <a:gradFill>
            <a:gsLst>
              <a:gs pos="0">
                <a:schemeClr val="bg1">
                  <a:alpha val="92000"/>
                </a:schemeClr>
              </a:gs>
              <a:gs pos="37000">
                <a:schemeClr val="bg1">
                  <a:alpha val="77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9144000" cy="386692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90000"/>
                </a:schemeClr>
              </a:gs>
              <a:gs pos="48000">
                <a:schemeClr val="bg1">
                  <a:alpha val="63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0" y="2652311"/>
            <a:ext cx="9144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/>
          <p:cNvSpPr/>
          <p:nvPr/>
        </p:nvSpPr>
        <p:spPr>
          <a:xfrm>
            <a:off x="0" y="1600200"/>
            <a:ext cx="9144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475175" y="1143000"/>
            <a:ext cx="4114800" cy="3127806"/>
          </a:xfrm>
          <a:prstGeom prst="roundRect">
            <a:avLst>
              <a:gd name="adj" fmla="val 4230"/>
            </a:avLst>
          </a:prstGeom>
          <a:solidFill>
            <a:schemeClr val="bg2">
              <a:lumMod val="90000"/>
            </a:schemeClr>
          </a:solidFill>
          <a:effectLst>
            <a:reflection blurRad="4350" stA="23000" endA="300" endPos="28000" dir="5400000" sy="-100000" algn="bl" rotWithShape="0"/>
          </a:effectLst>
          <a:scene3d>
            <a:camera prst="perspectiveContrastingLeftFacing" fov="1800000">
              <a:rot lat="300000" lon="2100000" rev="0"/>
            </a:camera>
            <a:lightRig rig="balanced" dir="t"/>
          </a:scene3d>
          <a:sp3d>
            <a:bevelT w="50800" h="50800"/>
          </a:sp3d>
        </p:spPr>
        <p:txBody>
          <a:bodyPr>
            <a:normAutofit/>
            <a:flatTx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x-none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77887" y="1010486"/>
            <a:ext cx="3694114" cy="2163020"/>
          </a:xfrm>
        </p:spPr>
        <p:txBody>
          <a:bodyPr anchor="b"/>
          <a:lstStyle>
            <a:lvl1pPr marL="182880" indent="-182880">
              <a:buFont typeface="Georgia" pitchFamily="18" charset="0"/>
              <a:buChar char="*"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BF51D9-A260-B143-8DA0-BAFDD2A671D4}" type="datetimeFigureOut">
              <a:rPr lang="en-US" smtClean="0"/>
              <a:t>12/12/12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22CBD6-D452-6E45-9FD9-8CC1B79B7F8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7268" y="4464421"/>
            <a:ext cx="6383538" cy="1143000"/>
          </a:xfrm>
        </p:spPr>
        <p:txBody>
          <a:bodyPr anchor="b">
            <a:noAutofit/>
          </a:bodyPr>
          <a:lstStyle>
            <a:lvl1pPr algn="l">
              <a:defRPr sz="4600" b="1"/>
            </a:lvl1pPr>
          </a:lstStyle>
          <a:p>
            <a:r>
              <a:rPr lang="x-none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105400"/>
            <a:ext cx="9144000" cy="1752600"/>
          </a:xfrm>
          <a:prstGeom prst="rect">
            <a:avLst/>
          </a:prstGeom>
          <a:gradFill>
            <a:gsLst>
              <a:gs pos="0">
                <a:schemeClr val="bg1">
                  <a:alpha val="91000"/>
                </a:schemeClr>
              </a:gs>
              <a:gs pos="37000">
                <a:schemeClr val="bg1">
                  <a:alpha val="76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9144000" cy="51054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89000"/>
                </a:schemeClr>
              </a:gs>
              <a:gs pos="48000">
                <a:schemeClr val="bg1">
                  <a:alpha val="62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3768304"/>
            <a:ext cx="9144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0" y="1600200"/>
            <a:ext cx="9144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6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93289" y="4372168"/>
            <a:ext cx="6512511" cy="1143000"/>
          </a:xfrm>
          <a:prstGeom prst="rect">
            <a:avLst/>
          </a:prstGeom>
          <a:effectLst/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x-none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732260"/>
            <a:ext cx="6400800" cy="34747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172200" y="6172200"/>
            <a:ext cx="2514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16BF51D9-A260-B143-8DA0-BAFDD2A671D4}" type="datetimeFigureOut">
              <a:rPr lang="en-US" smtClean="0"/>
              <a:t>12/12/12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199" y="6172200"/>
            <a:ext cx="33528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810000" y="6172200"/>
            <a:ext cx="1828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CC22CBD6-D452-6E45-9FD9-8CC1B79B7F87}" type="slidenum">
              <a:rPr lang="en-US" smtClean="0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20" r:id="rId1"/>
    <p:sldLayoutId id="2147483821" r:id="rId2"/>
    <p:sldLayoutId id="2147483822" r:id="rId3"/>
    <p:sldLayoutId id="2147483823" r:id="rId4"/>
    <p:sldLayoutId id="2147483824" r:id="rId5"/>
    <p:sldLayoutId id="2147483825" r:id="rId6"/>
    <p:sldLayoutId id="2147483826" r:id="rId7"/>
    <p:sldLayoutId id="2147483827" r:id="rId8"/>
    <p:sldLayoutId id="2147483828" r:id="rId9"/>
    <p:sldLayoutId id="2147483829" r:id="rId10"/>
    <p:sldLayoutId id="2147483830" r:id="rId11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marL="320040" indent="-320040" algn="r" defTabSz="914400" rtl="0" eaLnBrk="1" latinLnBrk="0" hangingPunct="1">
        <a:spcBef>
          <a:spcPct val="0"/>
        </a:spcBef>
        <a:buClr>
          <a:schemeClr val="accent6">
            <a:lumMod val="75000"/>
          </a:schemeClr>
        </a:buClr>
        <a:buSzPct val="128000"/>
        <a:buFont typeface="Georgia" pitchFamily="18" charset="0"/>
        <a:buChar char="*"/>
        <a:defRPr sz="4600" b="1" i="0" kern="1200">
          <a:gradFill>
            <a:gsLst>
              <a:gs pos="0">
                <a:schemeClr val="tx1"/>
              </a:gs>
              <a:gs pos="40000">
                <a:schemeClr val="tx1">
                  <a:lumMod val="75000"/>
                  <a:lumOff val="25000"/>
                </a:schemeClr>
              </a:gs>
              <a:gs pos="100000">
                <a:schemeClr val="tx2">
                  <a:alpha val="65000"/>
                </a:schemeClr>
              </a:gs>
            </a:gsLst>
            <a:lin ang="5400000" scaled="0"/>
          </a:gradFill>
          <a:effectLst>
            <a:reflection blurRad="6350" stA="10000" endA="300" endPos="45500" dir="5400000" sy="-100000" algn="bl" rotWithShape="0"/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2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864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2296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9728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89888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664208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96596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28600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587752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7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9.png"/><Relationship Id="rId1" Type="http://schemas.microsoft.com/office/2007/relationships/media" Target="../media/media3.wmv"/><Relationship Id="rId2" Type="http://schemas.openxmlformats.org/officeDocument/2006/relationships/video" Target="../media/media3.wmv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9.png"/><Relationship Id="rId1" Type="http://schemas.microsoft.com/office/2007/relationships/media" Target="../media/media3.wmv"/><Relationship Id="rId2" Type="http://schemas.openxmlformats.org/officeDocument/2006/relationships/video" Target="../media/media3.wmv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31.png"/><Relationship Id="rId1" Type="http://schemas.microsoft.com/office/2007/relationships/media" Target="../media/media4.wmv"/><Relationship Id="rId2" Type="http://schemas.openxmlformats.org/officeDocument/2006/relationships/video" Target="../media/media4.wmv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34.png"/><Relationship Id="rId1" Type="http://schemas.microsoft.com/office/2007/relationships/media" Target="../media/media5.wmv"/><Relationship Id="rId2" Type="http://schemas.openxmlformats.org/officeDocument/2006/relationships/video" Target="../media/media5.wmv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openxmlformats.org/officeDocument/2006/relationships/image" Target="../media/image2.jpeg"/><Relationship Id="rId5" Type="http://schemas.openxmlformats.org/officeDocument/2006/relationships/image" Target="../media/image3.jpeg"/><Relationship Id="rId6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34.png"/><Relationship Id="rId1" Type="http://schemas.microsoft.com/office/2007/relationships/media" Target="../media/media6.wmv"/><Relationship Id="rId2" Type="http://schemas.openxmlformats.org/officeDocument/2006/relationships/video" Target="../media/media6.wmv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34.png"/><Relationship Id="rId1" Type="http://schemas.microsoft.com/office/2007/relationships/media" Target="../media/media6.wmv"/><Relationship Id="rId2" Type="http://schemas.openxmlformats.org/officeDocument/2006/relationships/video" Target="../media/media6.wmv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2.xml"/><Relationship Id="rId5" Type="http://schemas.openxmlformats.org/officeDocument/2006/relationships/image" Target="../media/image5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wmf"/><Relationship Id="rId4" Type="http://schemas.openxmlformats.org/officeDocument/2006/relationships/image" Target="../media/image8.w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w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9.png"/><Relationship Id="rId1" Type="http://schemas.microsoft.com/office/2007/relationships/media" Target="../media/media2.avi"/><Relationship Id="rId2" Type="http://schemas.openxmlformats.org/officeDocument/2006/relationships/video" Target="../media/media2.avi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4" Type="http://schemas.openxmlformats.org/officeDocument/2006/relationships/image" Target="../media/image10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image" Target="../media/image13.wmf"/><Relationship Id="rId20" Type="http://schemas.openxmlformats.org/officeDocument/2006/relationships/oleObject" Target="../embeddings/oleObject10.bin"/><Relationship Id="rId21" Type="http://schemas.openxmlformats.org/officeDocument/2006/relationships/image" Target="../media/image19.wmf"/><Relationship Id="rId22" Type="http://schemas.openxmlformats.org/officeDocument/2006/relationships/oleObject" Target="../embeddings/oleObject11.bin"/><Relationship Id="rId23" Type="http://schemas.openxmlformats.org/officeDocument/2006/relationships/image" Target="../media/image20.wmf"/><Relationship Id="rId24" Type="http://schemas.openxmlformats.org/officeDocument/2006/relationships/oleObject" Target="../embeddings/oleObject12.bin"/><Relationship Id="rId25" Type="http://schemas.openxmlformats.org/officeDocument/2006/relationships/image" Target="../media/image21.wmf"/><Relationship Id="rId26" Type="http://schemas.openxmlformats.org/officeDocument/2006/relationships/oleObject" Target="../embeddings/oleObject13.bin"/><Relationship Id="rId27" Type="http://schemas.openxmlformats.org/officeDocument/2006/relationships/image" Target="../media/image22.wmf"/><Relationship Id="rId28" Type="http://schemas.openxmlformats.org/officeDocument/2006/relationships/oleObject" Target="../embeddings/oleObject14.bin"/><Relationship Id="rId29" Type="http://schemas.openxmlformats.org/officeDocument/2006/relationships/image" Target="../media/image23.wmf"/><Relationship Id="rId30" Type="http://schemas.openxmlformats.org/officeDocument/2006/relationships/oleObject" Target="../embeddings/oleObject15.bin"/><Relationship Id="rId31" Type="http://schemas.openxmlformats.org/officeDocument/2006/relationships/image" Target="../media/image24.wmf"/><Relationship Id="rId10" Type="http://schemas.openxmlformats.org/officeDocument/2006/relationships/oleObject" Target="../embeddings/oleObject5.bin"/><Relationship Id="rId11" Type="http://schemas.openxmlformats.org/officeDocument/2006/relationships/image" Target="../media/image14.wmf"/><Relationship Id="rId12" Type="http://schemas.openxmlformats.org/officeDocument/2006/relationships/oleObject" Target="../embeddings/oleObject6.bin"/><Relationship Id="rId13" Type="http://schemas.openxmlformats.org/officeDocument/2006/relationships/image" Target="../media/image15.wmf"/><Relationship Id="rId14" Type="http://schemas.openxmlformats.org/officeDocument/2006/relationships/oleObject" Target="../embeddings/oleObject7.bin"/><Relationship Id="rId15" Type="http://schemas.openxmlformats.org/officeDocument/2006/relationships/image" Target="../media/image16.wmf"/><Relationship Id="rId16" Type="http://schemas.openxmlformats.org/officeDocument/2006/relationships/oleObject" Target="../embeddings/oleObject8.bin"/><Relationship Id="rId17" Type="http://schemas.openxmlformats.org/officeDocument/2006/relationships/image" Target="../media/image17.wmf"/><Relationship Id="rId18" Type="http://schemas.openxmlformats.org/officeDocument/2006/relationships/oleObject" Target="../embeddings/oleObject9.bin"/><Relationship Id="rId19" Type="http://schemas.openxmlformats.org/officeDocument/2006/relationships/image" Target="../media/image18.w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2.bin"/><Relationship Id="rId4" Type="http://schemas.openxmlformats.org/officeDocument/2006/relationships/image" Target="../media/image11.wmf"/><Relationship Id="rId5" Type="http://schemas.openxmlformats.org/officeDocument/2006/relationships/oleObject" Target="../embeddings/oleObject3.bin"/><Relationship Id="rId6" Type="http://schemas.openxmlformats.org/officeDocument/2006/relationships/image" Target="../media/image12.wmf"/><Relationship Id="rId7" Type="http://schemas.openxmlformats.org/officeDocument/2006/relationships/image" Target="../media/image25.png"/><Relationship Id="rId8" Type="http://schemas.openxmlformats.org/officeDocument/2006/relationships/oleObject" Target="../embeddings/oleObject4.bin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54511" y="3822678"/>
            <a:ext cx="6400800" cy="1752600"/>
          </a:xfrm>
        </p:spPr>
        <p:txBody>
          <a:bodyPr>
            <a:normAutofit/>
          </a:bodyPr>
          <a:lstStyle/>
          <a:p>
            <a:r>
              <a:rPr lang="en-US" dirty="0" smtClean="0"/>
              <a:t>Nitish Thatte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80775"/>
            <a:ext cx="7175351" cy="2880473"/>
          </a:xfrm>
        </p:spPr>
        <p:txBody>
          <a:bodyPr>
            <a:normAutofit/>
          </a:bodyPr>
          <a:lstStyle/>
          <a:p>
            <a:r>
              <a:rPr lang="en-US" dirty="0" smtClean="0">
                <a:effectLst>
                  <a:reflection stA="10000" endPos="45000" dir="5400000" sy="-100000" algn="bl" rotWithShape="0"/>
                </a:effectLst>
              </a:rPr>
              <a:t>Amphibious Legged Locomotion</a:t>
            </a:r>
            <a:endParaRPr lang="en-US" dirty="0">
              <a:effectLst>
                <a:reflection stA="10000" endPos="45000" dir="5400000" sy="-10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038230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15686" y="5264142"/>
            <a:ext cx="6512511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Lessons and new prototype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5355677" y="1445078"/>
            <a:ext cx="3678362" cy="3819064"/>
          </a:xfrm>
        </p:spPr>
        <p:txBody>
          <a:bodyPr/>
          <a:lstStyle/>
          <a:p>
            <a:r>
              <a:rPr lang="en-US" dirty="0"/>
              <a:t>M</a:t>
            </a:r>
            <a:r>
              <a:rPr lang="en-US" dirty="0" smtClean="0"/>
              <a:t>uch higher roll moment of inertia</a:t>
            </a:r>
          </a:p>
          <a:p>
            <a:r>
              <a:rPr lang="en-US" dirty="0"/>
              <a:t>T</a:t>
            </a:r>
            <a:r>
              <a:rPr lang="en-US" dirty="0" smtClean="0"/>
              <a:t>ail for pitch stabilization</a:t>
            </a:r>
          </a:p>
          <a:p>
            <a:r>
              <a:rPr lang="en-US" dirty="0" smtClean="0"/>
              <a:t>Compliant feet for amphibious locomotion</a:t>
            </a:r>
          </a:p>
          <a:p>
            <a:r>
              <a:rPr lang="en-US" dirty="0" smtClean="0"/>
              <a:t>Break-away feet to reduce drag during pull-out phase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5" name="Content Placeholder 4" descr="DSC00819.JPG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9228" b="-19228"/>
          <a:stretch>
            <a:fillRect/>
          </a:stretch>
        </p:blipFill>
        <p:spPr>
          <a:xfrm>
            <a:off x="241606" y="311999"/>
            <a:ext cx="5008229" cy="5200670"/>
          </a:xfrm>
        </p:spPr>
      </p:pic>
    </p:spTree>
    <p:extLst>
      <p:ext uri="{BB962C8B-B14F-4D97-AF65-F5344CB8AC3E}">
        <p14:creationId xmlns:p14="http://schemas.microsoft.com/office/powerpoint/2010/main" val="27867987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 Goals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1143000" y="1683968"/>
            <a:ext cx="6400800" cy="3474720"/>
          </a:xfrm>
        </p:spPr>
        <p:txBody>
          <a:bodyPr/>
          <a:lstStyle/>
          <a:p>
            <a:r>
              <a:rPr lang="en-US" dirty="0" smtClean="0"/>
              <a:t>Get robot back up and running</a:t>
            </a:r>
          </a:p>
          <a:p>
            <a:r>
              <a:rPr lang="en-US" dirty="0" smtClean="0"/>
              <a:t>Implement Gait Control Loop</a:t>
            </a:r>
          </a:p>
          <a:p>
            <a:r>
              <a:rPr lang="en-US" dirty="0" smtClean="0"/>
              <a:t>Reimplement old simulations</a:t>
            </a:r>
          </a:p>
          <a:p>
            <a:r>
              <a:rPr lang="en-US" dirty="0" smtClean="0"/>
              <a:t>Simulate and optimize compliant feet for running on sand and other surfaces</a:t>
            </a:r>
          </a:p>
          <a:p>
            <a:pPr marL="4572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82488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17089" y="5610225"/>
            <a:ext cx="6512511" cy="1143000"/>
          </a:xfrm>
        </p:spPr>
        <p:txBody>
          <a:bodyPr/>
          <a:lstStyle/>
          <a:p>
            <a:r>
              <a:rPr lang="en-US" dirty="0" smtClean="0"/>
              <a:t>Leg Kinematics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48" t="8330" r="23041" b="4464"/>
          <a:stretch/>
        </p:blipFill>
        <p:spPr bwMode="auto">
          <a:xfrm>
            <a:off x="1076325" y="285750"/>
            <a:ext cx="6991350" cy="532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304662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3289" y="5905500"/>
            <a:ext cx="6512511" cy="752668"/>
          </a:xfrm>
        </p:spPr>
        <p:txBody>
          <a:bodyPr/>
          <a:lstStyle/>
          <a:p>
            <a:r>
              <a:rPr lang="en-US" sz="3600" dirty="0" smtClean="0"/>
              <a:t>Water Running Simulation</a:t>
            </a:r>
            <a:endParaRPr lang="en-US" sz="3600" dirty="0"/>
          </a:p>
        </p:txBody>
      </p:sp>
      <p:pic>
        <p:nvPicPr>
          <p:cNvPr id="3" name="water.wmv">
            <a:hlinkClick r:id="" action="ppaction://media"/>
          </p:cNvPr>
          <p:cNvPicPr>
            <a:picLocks noGrp="1" noChangeAspect="1"/>
          </p:cNvPicPr>
          <p:nvPr>
            <p:ph sz="quarter" idx="13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912" r="912"/>
          <a:stretch/>
        </p:blipFill>
        <p:spPr>
          <a:xfrm>
            <a:off x="914400" y="312729"/>
            <a:ext cx="7315200" cy="5485773"/>
          </a:xfrm>
        </p:spPr>
      </p:pic>
    </p:spTree>
    <p:extLst>
      <p:ext uri="{BB962C8B-B14F-4D97-AF65-F5344CB8AC3E}">
        <p14:creationId xmlns:p14="http://schemas.microsoft.com/office/powerpoint/2010/main" val="21823471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6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36" t="8292" r="6567" b="4422"/>
          <a:stretch/>
        </p:blipFill>
        <p:spPr bwMode="auto">
          <a:xfrm>
            <a:off x="0" y="806492"/>
            <a:ext cx="9144000" cy="52450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147937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3289" y="5905500"/>
            <a:ext cx="6512511" cy="752668"/>
          </a:xfrm>
        </p:spPr>
        <p:txBody>
          <a:bodyPr/>
          <a:lstStyle/>
          <a:p>
            <a:r>
              <a:rPr lang="en-US" sz="3600" dirty="0" smtClean="0"/>
              <a:t>Water Running Simulation</a:t>
            </a:r>
            <a:endParaRPr lang="en-US" sz="3600" dirty="0"/>
          </a:p>
        </p:txBody>
      </p:sp>
      <p:pic>
        <p:nvPicPr>
          <p:cNvPr id="3" name="water.wmv">
            <a:hlinkClick r:id="" action="ppaction://media"/>
          </p:cNvPr>
          <p:cNvPicPr>
            <a:picLocks noGrp="1" noChangeAspect="1"/>
          </p:cNvPicPr>
          <p:nvPr>
            <p:ph sz="quarter" idx="13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912" r="912"/>
          <a:stretch/>
        </p:blipFill>
        <p:spPr>
          <a:xfrm>
            <a:off x="914400" y="300029"/>
            <a:ext cx="7315200" cy="5485773"/>
          </a:xfrm>
        </p:spPr>
      </p:pic>
    </p:spTree>
    <p:extLst>
      <p:ext uri="{BB962C8B-B14F-4D97-AF65-F5344CB8AC3E}">
        <p14:creationId xmlns:p14="http://schemas.microsoft.com/office/powerpoint/2010/main" val="20171350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6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3289" y="5905500"/>
            <a:ext cx="6512511" cy="752668"/>
          </a:xfrm>
        </p:spPr>
        <p:txBody>
          <a:bodyPr/>
          <a:lstStyle/>
          <a:p>
            <a:r>
              <a:rPr lang="en-US" sz="3600" dirty="0" smtClean="0"/>
              <a:t>Unconstrained x-direction</a:t>
            </a:r>
            <a:endParaRPr lang="en-US" sz="3600" dirty="0"/>
          </a:p>
        </p:txBody>
      </p:sp>
      <p:pic>
        <p:nvPicPr>
          <p:cNvPr id="5" name="water.wmv">
            <a:hlinkClick r:id="" action="ppaction://media"/>
          </p:cNvPr>
          <p:cNvPicPr>
            <a:picLocks noGrp="1" noChangeAspect="1"/>
          </p:cNvPicPr>
          <p:nvPr>
            <p:ph sz="quarter" idx="13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14400" y="301752"/>
            <a:ext cx="7315200" cy="5485772"/>
          </a:xfrm>
        </p:spPr>
      </p:pic>
    </p:spTree>
    <p:extLst>
      <p:ext uri="{BB962C8B-B14F-4D97-AF65-F5344CB8AC3E}">
        <p14:creationId xmlns:p14="http://schemas.microsoft.com/office/powerpoint/2010/main" val="37403339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6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29" t="8148" r="6877" b="5369"/>
          <a:stretch/>
        </p:blipFill>
        <p:spPr bwMode="auto">
          <a:xfrm>
            <a:off x="-4285" y="806761"/>
            <a:ext cx="9152571" cy="52444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427696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9988" y="5829300"/>
            <a:ext cx="7153275" cy="1143000"/>
          </a:xfrm>
        </p:spPr>
        <p:txBody>
          <a:bodyPr/>
          <a:lstStyle/>
          <a:p>
            <a:r>
              <a:rPr lang="en-US" dirty="0" smtClean="0"/>
              <a:t>A </a:t>
            </a:r>
            <a:r>
              <a:rPr lang="en-US" dirty="0"/>
              <a:t>C</a:t>
            </a:r>
            <a:r>
              <a:rPr lang="en-US" dirty="0" smtClean="0"/>
              <a:t>loser Look: Footpad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16200000">
            <a:off x="1991718" y="873721"/>
            <a:ext cx="5707059" cy="4280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utoShape 4" descr="0 (640×480)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6" name="AutoShape 6" descr="https://mail-attachment.googleusercontent.com/attachment/u/0/?ui=2&amp;ik=ba097def1b&amp;view=att&amp;th=13ae3f5c48397f2a&amp;attid=0&amp;disp=inline&amp;safe=1&amp;zw&amp;saduie=AG9B_P-nVftHDVENZGT1aQj2cIOt&amp;sadet=1352444378483&amp;sads=hVvSR93wsuNrWM0eFIIDowe5ZtA&amp;sadssc=1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7" name="AutoShape 8" descr="https://mail-attachment.googleusercontent.com/attachment/u/0/?ui=2&amp;ik=ba097def1b&amp;view=att&amp;th=13ae3f5c48397f2a&amp;attid=0&amp;disp=inline&amp;safe=1&amp;zw&amp;saduie=AG9B_P-nVftHDVENZGT1aQj2cIOt&amp;sadet=1352444378483&amp;sads=hVvSR93wsuNrWM0eFIIDowe5ZtA&amp;sadssc=1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8" name="AutoShape 10" descr="https://mail-attachment.googleusercontent.com/attachment/u/0/?ui=2&amp;ik=ba097def1b&amp;view=att&amp;th=13ae3f5c48397f2a&amp;attid=0&amp;disp=inline&amp;safe=1&amp;zw&amp;saduie=AG9B_P-nVftHDVENZGT1aQj2cIOt&amp;sadet=1352444378483&amp;sads=hVvSR93wsuNrWM0eFIIDowe5ZtA&amp;sadssc=1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3" name="Right Arrow 12"/>
          <p:cNvSpPr/>
          <p:nvPr/>
        </p:nvSpPr>
        <p:spPr>
          <a:xfrm>
            <a:off x="2813050" y="4376737"/>
            <a:ext cx="1895475" cy="447675"/>
          </a:xfrm>
          <a:prstGeom prst="rightArrow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F</a:t>
            </a:r>
            <a:r>
              <a:rPr lang="en-US" sz="1200" baseline="-25000" dirty="0" smtClean="0">
                <a:solidFill>
                  <a:schemeClr val="tx1"/>
                </a:solidFill>
              </a:rPr>
              <a:t>x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4" name="Left Arrow 13"/>
          <p:cNvSpPr/>
          <p:nvPr/>
        </p:nvSpPr>
        <p:spPr>
          <a:xfrm>
            <a:off x="1495425" y="2867025"/>
            <a:ext cx="1076325" cy="62865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</a:t>
            </a:r>
            <a:r>
              <a:rPr lang="en-US" baseline="-25000" dirty="0" smtClean="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9733984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5857875"/>
            <a:ext cx="6934200" cy="895350"/>
          </a:xfrm>
        </p:spPr>
        <p:txBody>
          <a:bodyPr/>
          <a:lstStyle/>
          <a:p>
            <a:r>
              <a:rPr lang="en-US" sz="3800" dirty="0"/>
              <a:t>F</a:t>
            </a:r>
            <a:r>
              <a:rPr lang="en-US" sz="3800" dirty="0" smtClean="0"/>
              <a:t>olded </a:t>
            </a:r>
            <a:r>
              <a:rPr lang="en-US" sz="3800" dirty="0"/>
              <a:t>F</a:t>
            </a:r>
            <a:r>
              <a:rPr lang="en-US" sz="3800" dirty="0" smtClean="0"/>
              <a:t>ootpad ¼ Area</a:t>
            </a:r>
            <a:endParaRPr lang="en-US" sz="3800" dirty="0"/>
          </a:p>
        </p:txBody>
      </p:sp>
      <p:pic>
        <p:nvPicPr>
          <p:cNvPr id="6" name="water.wmv">
            <a:hlinkClick r:id="" action="ppaction://media"/>
          </p:cNvPr>
          <p:cNvPicPr>
            <a:picLocks noGrp="1" noChangeAspect="1"/>
          </p:cNvPicPr>
          <p:nvPr>
            <p:ph sz="quarter" idx="13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23925" y="301752"/>
            <a:ext cx="7315200" cy="5455867"/>
          </a:xfrm>
        </p:spPr>
      </p:pic>
    </p:spTree>
    <p:extLst>
      <p:ext uri="{BB962C8B-B14F-4D97-AF65-F5344CB8AC3E}">
        <p14:creationId xmlns:p14="http://schemas.microsoft.com/office/powerpoint/2010/main" val="14003729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0758" y="5467543"/>
            <a:ext cx="6512511" cy="1143000"/>
          </a:xfrm>
        </p:spPr>
        <p:txBody>
          <a:bodyPr/>
          <a:lstStyle/>
          <a:p>
            <a:r>
              <a:rPr lang="en-US" dirty="0" smtClean="0"/>
              <a:t>Why?</a:t>
            </a:r>
            <a:endParaRPr lang="en-US" dirty="0"/>
          </a:p>
        </p:txBody>
      </p:sp>
      <p:pic>
        <p:nvPicPr>
          <p:cNvPr id="4106" name="Picture 10" descr="http://images.wikia.com/powerlisting/images/3/3a/Fores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775" y="167772"/>
            <a:ext cx="4619748" cy="3464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://outofuganda.files.wordpress.com/2008/07/mud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1548" y="2573848"/>
            <a:ext cx="3683586" cy="2762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ttp://www.aquaticmanagement.com/graphics/aspd1.jpg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0676" y="222824"/>
            <a:ext cx="3553118" cy="2664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Sahara desert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911" y="3421062"/>
            <a:ext cx="4653612" cy="2985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hevron 3"/>
          <p:cNvSpPr/>
          <p:nvPr/>
        </p:nvSpPr>
        <p:spPr>
          <a:xfrm>
            <a:off x="4494690" y="914400"/>
            <a:ext cx="765298" cy="1104900"/>
          </a:xfrm>
          <a:prstGeom prst="chevron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Chevron 10"/>
          <p:cNvSpPr/>
          <p:nvPr/>
        </p:nvSpPr>
        <p:spPr>
          <a:xfrm rot="5400000">
            <a:off x="6321841" y="2335212"/>
            <a:ext cx="765298" cy="1104900"/>
          </a:xfrm>
          <a:prstGeom prst="chevron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Chevron 11"/>
          <p:cNvSpPr/>
          <p:nvPr/>
        </p:nvSpPr>
        <p:spPr>
          <a:xfrm rot="9334207">
            <a:off x="4877339" y="3808888"/>
            <a:ext cx="765298" cy="1104900"/>
          </a:xfrm>
          <a:prstGeom prst="chevron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75579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1" grpId="0" animBg="1"/>
      <p:bldP spid="1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5857875"/>
            <a:ext cx="6934200" cy="895350"/>
          </a:xfrm>
        </p:spPr>
        <p:txBody>
          <a:bodyPr/>
          <a:lstStyle/>
          <a:p>
            <a:r>
              <a:rPr lang="en-US" sz="3800" dirty="0"/>
              <a:t>F</a:t>
            </a:r>
            <a:r>
              <a:rPr lang="en-US" sz="3800" dirty="0" smtClean="0"/>
              <a:t>olded </a:t>
            </a:r>
            <a:r>
              <a:rPr lang="en-US" sz="3800" dirty="0"/>
              <a:t>F</a:t>
            </a:r>
            <a:r>
              <a:rPr lang="en-US" sz="3800" dirty="0" smtClean="0"/>
              <a:t>ootpad ½ Area</a:t>
            </a:r>
            <a:endParaRPr lang="en-US" sz="3800" dirty="0"/>
          </a:p>
        </p:txBody>
      </p:sp>
      <p:pic>
        <p:nvPicPr>
          <p:cNvPr id="4" name="water.wmv">
            <a:hlinkClick r:id="" action="ppaction://media"/>
          </p:cNvPr>
          <p:cNvPicPr>
            <a:picLocks noGrp="1" noChangeAspect="1"/>
          </p:cNvPicPr>
          <p:nvPr>
            <p:ph sz="quarter" idx="13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14400" y="301752"/>
            <a:ext cx="7315200" cy="5455867"/>
          </a:xfrm>
        </p:spPr>
      </p:pic>
    </p:spTree>
    <p:extLst>
      <p:ext uri="{BB962C8B-B14F-4D97-AF65-F5344CB8AC3E}">
        <p14:creationId xmlns:p14="http://schemas.microsoft.com/office/powerpoint/2010/main" val="35143441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3289" y="5372293"/>
            <a:ext cx="6512511" cy="1143000"/>
          </a:xfrm>
        </p:spPr>
        <p:txBody>
          <a:bodyPr/>
          <a:lstStyle/>
          <a:p>
            <a:r>
              <a:rPr lang="en-US" dirty="0" smtClean="0"/>
              <a:t>Conclusions </a:t>
            </a:r>
            <a:br>
              <a:rPr lang="en-US" dirty="0" smtClean="0"/>
            </a:br>
            <a:r>
              <a:rPr lang="en-US" dirty="0" smtClean="0"/>
              <a:t>Future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1143000" y="731519"/>
            <a:ext cx="6400800" cy="4402455"/>
          </a:xfrm>
        </p:spPr>
        <p:txBody>
          <a:bodyPr>
            <a:normAutofit/>
          </a:bodyPr>
          <a:lstStyle/>
          <a:p>
            <a:r>
              <a:rPr lang="en-US" dirty="0" smtClean="0"/>
              <a:t>Need to find out terminal velocity of the real robot in water</a:t>
            </a:r>
          </a:p>
          <a:p>
            <a:r>
              <a:rPr lang="en-US" dirty="0" smtClean="0"/>
              <a:t>If footpads fold prematurely – explore other footpad designs</a:t>
            </a:r>
          </a:p>
          <a:p>
            <a:r>
              <a:rPr lang="en-US" dirty="0" smtClean="0"/>
              <a:t>Continue to develop simulation:</a:t>
            </a:r>
          </a:p>
          <a:p>
            <a:pPr marL="822960" lvl="1" indent="-457200">
              <a:buFont typeface="+mj-lt"/>
              <a:buAutoNum type="arabicPeriod"/>
            </a:pPr>
            <a:r>
              <a:rPr lang="en-US" dirty="0" smtClean="0"/>
              <a:t>Add support for multiple legs</a:t>
            </a:r>
          </a:p>
          <a:p>
            <a:pPr marL="822960" lvl="1" indent="-457200">
              <a:buFont typeface="+mj-lt"/>
              <a:buAutoNum type="arabicPeriod"/>
            </a:pPr>
            <a:r>
              <a:rPr lang="en-US" dirty="0" smtClean="0"/>
              <a:t>Pitch</a:t>
            </a:r>
          </a:p>
          <a:p>
            <a:pPr marL="822960" lvl="1" indent="-457200">
              <a:buFont typeface="+mj-lt"/>
              <a:buAutoNum type="arabicPeriod"/>
            </a:pPr>
            <a:r>
              <a:rPr lang="en-US" dirty="0" smtClean="0"/>
              <a:t>Other environments</a:t>
            </a:r>
          </a:p>
          <a:p>
            <a:pPr marL="1097280" lvl="2" indent="-457200">
              <a:buFont typeface="+mj-lt"/>
              <a:buAutoNum type="alphaLcPeriod"/>
            </a:pPr>
            <a:r>
              <a:rPr lang="en-US" dirty="0" smtClean="0"/>
              <a:t>Hard Ground</a:t>
            </a:r>
          </a:p>
          <a:p>
            <a:pPr marL="1097280" lvl="2" indent="-457200">
              <a:buFont typeface="+mj-lt"/>
              <a:buAutoNum type="alphaLcPeriod"/>
            </a:pPr>
            <a:r>
              <a:rPr lang="en-US" dirty="0" smtClean="0"/>
              <a:t>Sand</a:t>
            </a:r>
          </a:p>
          <a:p>
            <a:pPr marL="1097280" lvl="2" indent="-457200">
              <a:buFont typeface="+mj-lt"/>
              <a:buAutoNum type="alphaLcPeriod"/>
            </a:pPr>
            <a:r>
              <a:rPr lang="en-US" dirty="0" smtClean="0"/>
              <a:t>Mud</a:t>
            </a:r>
          </a:p>
          <a:p>
            <a:pPr marL="640080" lvl="2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5447598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064" y="581218"/>
            <a:ext cx="6512511" cy="1143000"/>
          </a:xfrm>
        </p:spPr>
        <p:txBody>
          <a:bodyPr/>
          <a:lstStyle/>
          <a:p>
            <a:pPr algn="l"/>
            <a:r>
              <a:rPr lang="en-US" dirty="0" smtClean="0"/>
              <a:t>Questions?</a:t>
            </a:r>
            <a:endParaRPr lang="en-US" dirty="0"/>
          </a:p>
        </p:txBody>
      </p:sp>
      <p:pic>
        <p:nvPicPr>
          <p:cNvPr id="4" name="water.wmv">
            <a:hlinkClick r:id="" action="ppaction://media"/>
          </p:cNvPr>
          <p:cNvPicPr>
            <a:picLocks noGrp="1" noChangeAspect="1"/>
          </p:cNvPicPr>
          <p:nvPr>
            <p:ph sz="quarter" idx="13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55900" y="2177642"/>
            <a:ext cx="5607050" cy="4181884"/>
          </a:xfrm>
        </p:spPr>
      </p:pic>
    </p:spTree>
    <p:extLst>
      <p:ext uri="{BB962C8B-B14F-4D97-AF65-F5344CB8AC3E}">
        <p14:creationId xmlns:p14="http://schemas.microsoft.com/office/powerpoint/2010/main" val="4263775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5410200"/>
            <a:ext cx="6512511" cy="1143000"/>
          </a:xfrm>
        </p:spPr>
        <p:txBody>
          <a:bodyPr/>
          <a:lstStyle/>
          <a:p>
            <a:r>
              <a:rPr lang="en-US" dirty="0" smtClean="0"/>
              <a:t>Inspiration: Basilisk Lizard</a:t>
            </a:r>
            <a:endParaRPr lang="en-US" dirty="0"/>
          </a:p>
        </p:txBody>
      </p:sp>
      <p:pic>
        <p:nvPicPr>
          <p:cNvPr id="6" name="Lizard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01845" y="-8309"/>
            <a:ext cx="7346776" cy="5442332"/>
          </a:xfrm>
          <a:prstGeom prst="rect">
            <a:avLst/>
          </a:prstGeom>
        </p:spPr>
      </p:pic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59927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1400040" y="1351358"/>
            <a:ext cx="6400800" cy="3474720"/>
          </a:xfrm>
        </p:spPr>
        <p:txBody>
          <a:bodyPr/>
          <a:lstStyle/>
          <a:p>
            <a:r>
              <a:rPr lang="en-US" dirty="0" smtClean="0"/>
              <a:t>Force generated from fluid drag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Must withdraw foot form air cavity before it collapses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4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0329" y="1821055"/>
            <a:ext cx="3778250" cy="639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4715" y="4111252"/>
            <a:ext cx="2667000" cy="977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3440" y="4087440"/>
            <a:ext cx="2057400" cy="1001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자유형 142"/>
          <p:cNvSpPr/>
          <p:nvPr/>
        </p:nvSpPr>
        <p:spPr>
          <a:xfrm>
            <a:off x="6303963" y="1821055"/>
            <a:ext cx="2438400" cy="1025525"/>
          </a:xfrm>
          <a:custGeom>
            <a:avLst/>
            <a:gdLst>
              <a:gd name="connsiteX0" fmla="*/ 0 w 2438400"/>
              <a:gd name="connsiteY0" fmla="*/ 27709 h 1025237"/>
              <a:gd name="connsiteX1" fmla="*/ 498764 w 2438400"/>
              <a:gd name="connsiteY1" fmla="*/ 13855 h 1025237"/>
              <a:gd name="connsiteX2" fmla="*/ 678873 w 2438400"/>
              <a:gd name="connsiteY2" fmla="*/ 83128 h 1025237"/>
              <a:gd name="connsiteX3" fmla="*/ 748146 w 2438400"/>
              <a:gd name="connsiteY3" fmla="*/ 180109 h 1025237"/>
              <a:gd name="connsiteX4" fmla="*/ 872837 w 2438400"/>
              <a:gd name="connsiteY4" fmla="*/ 346364 h 1025237"/>
              <a:gd name="connsiteX5" fmla="*/ 1052946 w 2438400"/>
              <a:gd name="connsiteY5" fmla="*/ 471055 h 1025237"/>
              <a:gd name="connsiteX6" fmla="*/ 1177637 w 2438400"/>
              <a:gd name="connsiteY6" fmla="*/ 554182 h 1025237"/>
              <a:gd name="connsiteX7" fmla="*/ 1246909 w 2438400"/>
              <a:gd name="connsiteY7" fmla="*/ 457200 h 1025237"/>
              <a:gd name="connsiteX8" fmla="*/ 1357746 w 2438400"/>
              <a:gd name="connsiteY8" fmla="*/ 263237 h 1025237"/>
              <a:gd name="connsiteX9" fmla="*/ 1440873 w 2438400"/>
              <a:gd name="connsiteY9" fmla="*/ 152400 h 1025237"/>
              <a:gd name="connsiteX10" fmla="*/ 1524000 w 2438400"/>
              <a:gd name="connsiteY10" fmla="*/ 69273 h 1025237"/>
              <a:gd name="connsiteX11" fmla="*/ 1565564 w 2438400"/>
              <a:gd name="connsiteY11" fmla="*/ 41564 h 1025237"/>
              <a:gd name="connsiteX12" fmla="*/ 1634837 w 2438400"/>
              <a:gd name="connsiteY12" fmla="*/ 13855 h 1025237"/>
              <a:gd name="connsiteX13" fmla="*/ 1731818 w 2438400"/>
              <a:gd name="connsiteY13" fmla="*/ 0 h 1025237"/>
              <a:gd name="connsiteX14" fmla="*/ 1842655 w 2438400"/>
              <a:gd name="connsiteY14" fmla="*/ 0 h 1025237"/>
              <a:gd name="connsiteX15" fmla="*/ 1995055 w 2438400"/>
              <a:gd name="connsiteY15" fmla="*/ 0 h 1025237"/>
              <a:gd name="connsiteX16" fmla="*/ 2161309 w 2438400"/>
              <a:gd name="connsiteY16" fmla="*/ 0 h 1025237"/>
              <a:gd name="connsiteX17" fmla="*/ 2244437 w 2438400"/>
              <a:gd name="connsiteY17" fmla="*/ 27709 h 1025237"/>
              <a:gd name="connsiteX18" fmla="*/ 2355273 w 2438400"/>
              <a:gd name="connsiteY18" fmla="*/ 110837 h 1025237"/>
              <a:gd name="connsiteX19" fmla="*/ 2438400 w 2438400"/>
              <a:gd name="connsiteY19" fmla="*/ 152400 h 1025237"/>
              <a:gd name="connsiteX20" fmla="*/ 2438400 w 2438400"/>
              <a:gd name="connsiteY20" fmla="*/ 1025237 h 1025237"/>
              <a:gd name="connsiteX21" fmla="*/ 55418 w 2438400"/>
              <a:gd name="connsiteY21" fmla="*/ 1025237 h 1025237"/>
              <a:gd name="connsiteX22" fmla="*/ 0 w 2438400"/>
              <a:gd name="connsiteY22" fmla="*/ 27709 h 1025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2438400" h="1025237">
                <a:moveTo>
                  <a:pt x="0" y="27709"/>
                </a:moveTo>
                <a:lnTo>
                  <a:pt x="498764" y="13855"/>
                </a:lnTo>
                <a:lnTo>
                  <a:pt x="678873" y="83128"/>
                </a:lnTo>
                <a:lnTo>
                  <a:pt x="748146" y="180109"/>
                </a:lnTo>
                <a:lnTo>
                  <a:pt x="872837" y="346364"/>
                </a:lnTo>
                <a:lnTo>
                  <a:pt x="1052946" y="471055"/>
                </a:lnTo>
                <a:lnTo>
                  <a:pt x="1177637" y="554182"/>
                </a:lnTo>
                <a:lnTo>
                  <a:pt x="1246909" y="457200"/>
                </a:lnTo>
                <a:lnTo>
                  <a:pt x="1357746" y="263237"/>
                </a:lnTo>
                <a:lnTo>
                  <a:pt x="1440873" y="152400"/>
                </a:lnTo>
                <a:lnTo>
                  <a:pt x="1524000" y="69273"/>
                </a:lnTo>
                <a:lnTo>
                  <a:pt x="1565564" y="41564"/>
                </a:lnTo>
                <a:lnTo>
                  <a:pt x="1634837" y="13855"/>
                </a:lnTo>
                <a:lnTo>
                  <a:pt x="1731818" y="0"/>
                </a:lnTo>
                <a:lnTo>
                  <a:pt x="1842655" y="0"/>
                </a:lnTo>
                <a:lnTo>
                  <a:pt x="1995055" y="0"/>
                </a:lnTo>
                <a:lnTo>
                  <a:pt x="2161309" y="0"/>
                </a:lnTo>
                <a:lnTo>
                  <a:pt x="2244437" y="27709"/>
                </a:lnTo>
                <a:cubicBezTo>
                  <a:pt x="2350384" y="88252"/>
                  <a:pt x="2324766" y="49826"/>
                  <a:pt x="2355273" y="110837"/>
                </a:cubicBezTo>
                <a:lnTo>
                  <a:pt x="2438400" y="152400"/>
                </a:lnTo>
                <a:lnTo>
                  <a:pt x="2438400" y="1025237"/>
                </a:lnTo>
                <a:lnTo>
                  <a:pt x="55418" y="1025237"/>
                </a:lnTo>
                <a:lnTo>
                  <a:pt x="0" y="27709"/>
                </a:lnTo>
                <a:close/>
              </a:path>
            </a:pathLst>
          </a:cu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 dirty="0">
              <a:solidFill>
                <a:srgbClr val="FFFFFF"/>
              </a:solidFill>
              <a:latin typeface="맑은 고딕" charset="0"/>
              <a:ea typeface="맑은 고딕" charset="0"/>
              <a:cs typeface="맑은 고딕" charset="0"/>
            </a:endParaRPr>
          </a:p>
        </p:txBody>
      </p:sp>
      <p:grpSp>
        <p:nvGrpSpPr>
          <p:cNvPr id="8" name="그룹 122"/>
          <p:cNvGrpSpPr>
            <a:grpSpLocks/>
          </p:cNvGrpSpPr>
          <p:nvPr/>
        </p:nvGrpSpPr>
        <p:grpSpPr bwMode="auto">
          <a:xfrm rot="1980000">
            <a:off x="7910513" y="409768"/>
            <a:ext cx="142875" cy="2071687"/>
            <a:chOff x="7358082" y="4001298"/>
            <a:chExt cx="142876" cy="2070908"/>
          </a:xfrm>
        </p:grpSpPr>
        <p:sp>
          <p:nvSpPr>
            <p:cNvPr id="9" name="직사각형 119"/>
            <p:cNvSpPr/>
            <p:nvPr/>
          </p:nvSpPr>
          <p:spPr>
            <a:xfrm>
              <a:off x="7357751" y="4786895"/>
              <a:ext cx="142876" cy="128539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>
                <a:solidFill>
                  <a:srgbClr val="FFFFFF"/>
                </a:solidFill>
                <a:latin typeface="맑은 고딕" charset="0"/>
                <a:ea typeface="맑은 고딕" charset="0"/>
                <a:cs typeface="맑은 고딕" charset="0"/>
              </a:endParaRPr>
            </a:p>
          </p:txBody>
        </p:sp>
        <p:cxnSp>
          <p:nvCxnSpPr>
            <p:cNvPr id="10" name="직선 연결선 121"/>
            <p:cNvCxnSpPr/>
            <p:nvPr/>
          </p:nvCxnSpPr>
          <p:spPr>
            <a:xfrm rot="5400000" flipH="1" flipV="1">
              <a:off x="6715980" y="4714868"/>
              <a:ext cx="1428213" cy="1588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" name="직선 화살표 연결선 135"/>
          <p:cNvCxnSpPr/>
          <p:nvPr/>
        </p:nvCxnSpPr>
        <p:spPr>
          <a:xfrm>
            <a:off x="7858125" y="1752793"/>
            <a:ext cx="428625" cy="28575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44"/>
          <p:cNvCxnSpPr/>
          <p:nvPr/>
        </p:nvCxnSpPr>
        <p:spPr>
          <a:xfrm rot="16200000" flipH="1">
            <a:off x="6907213" y="1655955"/>
            <a:ext cx="630237" cy="271463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491857" y="1097955"/>
            <a:ext cx="11894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Air Cavity</a:t>
            </a:r>
          </a:p>
        </p:txBody>
      </p:sp>
      <p:sp>
        <p:nvSpPr>
          <p:cNvPr id="16" name="TextBox 143"/>
          <p:cNvSpPr txBox="1">
            <a:spLocks noChangeArrowheads="1"/>
          </p:cNvSpPr>
          <p:nvPr/>
        </p:nvSpPr>
        <p:spPr bwMode="auto">
          <a:xfrm>
            <a:off x="7700962" y="2570355"/>
            <a:ext cx="117157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9pPr>
          </a:lstStyle>
          <a:p>
            <a:pPr eaLnBrk="1" hangingPunct="1"/>
            <a:endParaRPr lang="ko-KR" altLang="en-US" dirty="0">
              <a:latin typeface="Times New Roman" charset="0"/>
              <a:cs typeface="Times New Roman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781156" y="2385689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Water</a:t>
            </a:r>
          </a:p>
        </p:txBody>
      </p:sp>
    </p:spTree>
    <p:extLst>
      <p:ext uri="{BB962C8B-B14F-4D97-AF65-F5344CB8AC3E}">
        <p14:creationId xmlns:p14="http://schemas.microsoft.com/office/powerpoint/2010/main" val="20099378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3289" y="5847764"/>
            <a:ext cx="6512511" cy="1143000"/>
          </a:xfrm>
        </p:spPr>
        <p:txBody>
          <a:bodyPr/>
          <a:lstStyle/>
          <a:p>
            <a:r>
              <a:rPr lang="en-US" dirty="0" smtClean="0"/>
              <a:t>Past Prototype</a:t>
            </a:r>
            <a:endParaRPr lang="en-US" dirty="0"/>
          </a:p>
        </p:txBody>
      </p:sp>
      <p:pic>
        <p:nvPicPr>
          <p:cNvPr id="4" name="4 brick small.avi">
            <a:hlinkClick r:id="" action="ppaction://media"/>
          </p:cNvPr>
          <p:cNvPicPr>
            <a:picLocks noGrp="1" noChangeAspect="1"/>
          </p:cNvPicPr>
          <p:nvPr>
            <p:ph sz="quarter" idx="13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53523" y="0"/>
            <a:ext cx="8426145" cy="5616575"/>
          </a:xfrm>
        </p:spPr>
      </p:pic>
    </p:spTree>
    <p:extLst>
      <p:ext uri="{BB962C8B-B14F-4D97-AF65-F5344CB8AC3E}">
        <p14:creationId xmlns:p14="http://schemas.microsoft.com/office/powerpoint/2010/main" val="20936569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3289" y="5158315"/>
            <a:ext cx="6512511" cy="1143000"/>
          </a:xfrm>
        </p:spPr>
        <p:txBody>
          <a:bodyPr/>
          <a:lstStyle/>
          <a:p>
            <a:r>
              <a:rPr lang="en-US" dirty="0" smtClean="0"/>
              <a:t>Issues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1143000" y="1215304"/>
            <a:ext cx="6400800" cy="347472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Unstable in Roll</a:t>
            </a:r>
          </a:p>
          <a:p>
            <a:pPr lvl="1"/>
            <a:r>
              <a:rPr lang="en-US" dirty="0" smtClean="0"/>
              <a:t>Needed Outriggers</a:t>
            </a:r>
          </a:p>
          <a:p>
            <a:endParaRPr lang="en-US" dirty="0" smtClean="0"/>
          </a:p>
          <a:p>
            <a:r>
              <a:rPr lang="en-US" dirty="0" smtClean="0"/>
              <a:t>Unstable in Pitch</a:t>
            </a:r>
          </a:p>
          <a:p>
            <a:pPr marL="45720" indent="0">
              <a:buNone/>
            </a:pPr>
            <a:endParaRPr lang="en-US" dirty="0" smtClean="0"/>
          </a:p>
          <a:p>
            <a:r>
              <a:rPr lang="en-US" dirty="0" smtClean="0"/>
              <a:t>Did not produce enough lift</a:t>
            </a:r>
          </a:p>
          <a:p>
            <a:endParaRPr lang="en-US" dirty="0"/>
          </a:p>
          <a:p>
            <a:r>
              <a:rPr lang="en-US" dirty="0" smtClean="0"/>
              <a:t>Could not run efficiently on hard ground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83415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0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72027591"/>
              </p:ext>
            </p:extLst>
          </p:nvPr>
        </p:nvGraphicFramePr>
        <p:xfrm>
          <a:off x="4555915" y="2431387"/>
          <a:ext cx="4107699" cy="36760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6" name="Acrobat Document" r:id="rId3" imgW="4343265" imgH="3886200" progId="AcroExch.Document.7">
                  <p:embed/>
                </p:oleObj>
              </mc:Choice>
              <mc:Fallback>
                <p:oleObj name="Acrobat Document" r:id="rId3" imgW="4343265" imgH="3886200" progId="AcroExch.Document.7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55915" y="2431387"/>
                        <a:ext cx="4107699" cy="367606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6788" y="6137988"/>
            <a:ext cx="7489568" cy="961606"/>
          </a:xfrm>
        </p:spPr>
        <p:txBody>
          <a:bodyPr>
            <a:normAutofit/>
          </a:bodyPr>
          <a:lstStyle/>
          <a:p>
            <a:r>
              <a:rPr lang="en-US" dirty="0" smtClean="0"/>
              <a:t>Roll Motion </a:t>
            </a:r>
            <a:r>
              <a:rPr lang="en-US" dirty="0"/>
              <a:t>Modeling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603907" y="242828"/>
            <a:ext cx="8059707" cy="3474720"/>
          </a:xfrm>
        </p:spPr>
        <p:txBody>
          <a:bodyPr/>
          <a:lstStyle/>
          <a:p>
            <a:r>
              <a:rPr lang="en-US" dirty="0" smtClean="0"/>
              <a:t>Assume </a:t>
            </a:r>
            <a:r>
              <a:rPr lang="en-US" dirty="0"/>
              <a:t>w</a:t>
            </a:r>
            <a:r>
              <a:rPr lang="en-US" altLang="ko-KR" dirty="0" smtClean="0"/>
              <a:t>ater </a:t>
            </a:r>
            <a:r>
              <a:rPr lang="en-US" altLang="ko-KR" dirty="0"/>
              <a:t>interaction forces exist when the robot is </a:t>
            </a:r>
            <a:r>
              <a:rPr lang="en-US" altLang="ko-KR" dirty="0" smtClean="0"/>
              <a:t>tilted</a:t>
            </a:r>
          </a:p>
          <a:p>
            <a:r>
              <a:rPr lang="en-US" dirty="0"/>
              <a:t>Assume w</a:t>
            </a:r>
            <a:r>
              <a:rPr lang="en-US" altLang="ko-KR" dirty="0" smtClean="0"/>
              <a:t>ater </a:t>
            </a:r>
            <a:r>
              <a:rPr lang="en-US" altLang="ko-KR" dirty="0"/>
              <a:t>interaction force is linearly proportional to the footpad depth in the </a:t>
            </a:r>
            <a:r>
              <a:rPr lang="en-US" altLang="ko-KR" dirty="0" smtClean="0"/>
              <a:t>water</a:t>
            </a:r>
          </a:p>
          <a:p>
            <a:r>
              <a:rPr lang="en-US" altLang="ko-KR" dirty="0"/>
              <a:t>Found robot roll moment of inertia was too low for stability</a:t>
            </a:r>
          </a:p>
          <a:p>
            <a:pPr lvl="1"/>
            <a:endParaRPr lang="en-US" dirty="0"/>
          </a:p>
        </p:txBody>
      </p:sp>
      <p:sp>
        <p:nvSpPr>
          <p:cNvPr id="4" name="직사각형 46"/>
          <p:cNvSpPr/>
          <p:nvPr/>
        </p:nvSpPr>
        <p:spPr bwMode="auto">
          <a:xfrm>
            <a:off x="687548" y="3506175"/>
            <a:ext cx="1587500" cy="30480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Water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5" name="그룹 11"/>
          <p:cNvGrpSpPr>
            <a:grpSpLocks/>
          </p:cNvGrpSpPr>
          <p:nvPr/>
        </p:nvGrpSpPr>
        <p:grpSpPr bwMode="auto">
          <a:xfrm rot="-1381994">
            <a:off x="789059" y="2841013"/>
            <a:ext cx="1103313" cy="754062"/>
            <a:chOff x="5301386" y="983861"/>
            <a:chExt cx="2486021" cy="2119657"/>
          </a:xfrm>
        </p:grpSpPr>
        <p:sp>
          <p:nvSpPr>
            <p:cNvPr id="6" name="직사각형 61"/>
            <p:cNvSpPr/>
            <p:nvPr/>
          </p:nvSpPr>
          <p:spPr>
            <a:xfrm>
              <a:off x="5926391" y="1771563"/>
              <a:ext cx="1216182" cy="499793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kumimoji="0" lang="ko-KR" altLang="en-US">
                <a:solidFill>
                  <a:srgbClr val="FFFFFF"/>
                </a:solidFill>
                <a:latin typeface="맑은 고딕" charset="0"/>
                <a:ea typeface="맑은 고딕" charset="0"/>
                <a:cs typeface="맑은 고딕" charset="0"/>
              </a:endParaRPr>
            </a:p>
          </p:txBody>
        </p:sp>
        <p:cxnSp>
          <p:nvCxnSpPr>
            <p:cNvPr id="7" name="직선 연결선 62"/>
            <p:cNvCxnSpPr/>
            <p:nvPr/>
          </p:nvCxnSpPr>
          <p:spPr>
            <a:xfrm>
              <a:off x="5501492" y="2008265"/>
              <a:ext cx="2071086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63"/>
            <p:cNvCxnSpPr/>
            <p:nvPr/>
          </p:nvCxnSpPr>
          <p:spPr>
            <a:xfrm rot="5400000" flipH="1" flipV="1">
              <a:off x="7297018" y="1728812"/>
              <a:ext cx="571192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64"/>
            <p:cNvCxnSpPr/>
            <p:nvPr/>
          </p:nvCxnSpPr>
          <p:spPr>
            <a:xfrm rot="5400000">
              <a:off x="5203097" y="2258979"/>
              <a:ext cx="575656" cy="3576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타원 65"/>
            <p:cNvSpPr/>
            <p:nvPr/>
          </p:nvSpPr>
          <p:spPr>
            <a:xfrm>
              <a:off x="5283276" y="2589179"/>
              <a:ext cx="429241" cy="499793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kumimoji="0" lang="ko-KR" altLang="en-US">
                <a:solidFill>
                  <a:srgbClr val="FFFFFF"/>
                </a:solidFill>
                <a:latin typeface="맑은 고딕" charset="0"/>
                <a:ea typeface="맑은 고딕" charset="0"/>
                <a:cs typeface="맑은 고딕" charset="0"/>
              </a:endParaRPr>
            </a:p>
          </p:txBody>
        </p:sp>
        <p:sp>
          <p:nvSpPr>
            <p:cNvPr id="11" name="타원 66"/>
            <p:cNvSpPr/>
            <p:nvPr/>
          </p:nvSpPr>
          <p:spPr>
            <a:xfrm>
              <a:off x="7342864" y="970987"/>
              <a:ext cx="429241" cy="499793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kumimoji="0" lang="ko-KR" altLang="en-US">
                <a:solidFill>
                  <a:srgbClr val="FFFFFF"/>
                </a:solidFill>
                <a:latin typeface="맑은 고딕" charset="0"/>
                <a:ea typeface="맑은 고딕" charset="0"/>
                <a:cs typeface="맑은 고딕" charset="0"/>
              </a:endParaRPr>
            </a:p>
          </p:txBody>
        </p:sp>
        <p:cxnSp>
          <p:nvCxnSpPr>
            <p:cNvPr id="12" name="직선 연결선 67"/>
            <p:cNvCxnSpPr/>
            <p:nvPr/>
          </p:nvCxnSpPr>
          <p:spPr>
            <a:xfrm rot="5400000" flipH="1" flipV="1">
              <a:off x="6207324" y="1618481"/>
              <a:ext cx="713990" cy="3576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" name="직선 화살표 연결선 48"/>
          <p:cNvCxnSpPr/>
          <p:nvPr/>
        </p:nvCxnSpPr>
        <p:spPr bwMode="auto">
          <a:xfrm rot="5400000" flipH="1" flipV="1">
            <a:off x="898597" y="3783988"/>
            <a:ext cx="330200" cy="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타원 49"/>
          <p:cNvSpPr/>
          <p:nvPr/>
        </p:nvSpPr>
        <p:spPr bwMode="auto">
          <a:xfrm>
            <a:off x="1235147" y="3999888"/>
            <a:ext cx="158750" cy="127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ko-KR" altLang="en-US">
              <a:solidFill>
                <a:srgbClr val="FFFFFF"/>
              </a:solidFill>
              <a:latin typeface="맑은 고딕" charset="0"/>
              <a:ea typeface="맑은 고딕" charset="0"/>
              <a:cs typeface="맑은 고딕" charset="0"/>
            </a:endParaRPr>
          </a:p>
        </p:txBody>
      </p:sp>
      <p:sp>
        <p:nvSpPr>
          <p:cNvPr id="15" name="직사각형 50"/>
          <p:cNvSpPr/>
          <p:nvPr/>
        </p:nvSpPr>
        <p:spPr bwMode="auto">
          <a:xfrm>
            <a:off x="2473397" y="3506175"/>
            <a:ext cx="1587500" cy="30480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ko-KR" altLang="en-US">
              <a:solidFill>
                <a:srgbClr val="FFFFFF"/>
              </a:solidFill>
              <a:latin typeface="맑은 고딕" charset="0"/>
              <a:ea typeface="맑은 고딕" charset="0"/>
              <a:cs typeface="맑은 고딕" charset="0"/>
            </a:endParaRPr>
          </a:p>
        </p:txBody>
      </p:sp>
      <p:grpSp>
        <p:nvGrpSpPr>
          <p:cNvPr id="16" name="그룹 33"/>
          <p:cNvGrpSpPr>
            <a:grpSpLocks/>
          </p:cNvGrpSpPr>
          <p:nvPr/>
        </p:nvGrpSpPr>
        <p:grpSpPr bwMode="auto">
          <a:xfrm rot="2200937">
            <a:off x="2627384" y="2844188"/>
            <a:ext cx="1103313" cy="750887"/>
            <a:chOff x="5290074" y="999035"/>
            <a:chExt cx="2485485" cy="2108568"/>
          </a:xfrm>
        </p:grpSpPr>
        <p:sp>
          <p:nvSpPr>
            <p:cNvPr id="17" name="직사각형 54"/>
            <p:cNvSpPr/>
            <p:nvPr/>
          </p:nvSpPr>
          <p:spPr>
            <a:xfrm>
              <a:off x="5870134" y="1803893"/>
              <a:ext cx="1212343" cy="503740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kumimoji="0" lang="ko-KR" altLang="en-US">
                <a:solidFill>
                  <a:srgbClr val="FFFFFF"/>
                </a:solidFill>
                <a:latin typeface="맑은 고딕" charset="0"/>
                <a:ea typeface="맑은 고딕" charset="0"/>
                <a:cs typeface="맑은 고딕" charset="0"/>
              </a:endParaRPr>
            </a:p>
          </p:txBody>
        </p:sp>
        <p:cxnSp>
          <p:nvCxnSpPr>
            <p:cNvPr id="18" name="직선 연결선 55"/>
            <p:cNvCxnSpPr/>
            <p:nvPr/>
          </p:nvCxnSpPr>
          <p:spPr>
            <a:xfrm>
              <a:off x="5485410" y="2023401"/>
              <a:ext cx="2070639" cy="4459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56"/>
            <p:cNvCxnSpPr/>
            <p:nvPr/>
          </p:nvCxnSpPr>
          <p:spPr>
            <a:xfrm rot="5400000" flipH="1" flipV="1">
              <a:off x="7270331" y="1744556"/>
              <a:ext cx="575063" cy="3577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57"/>
            <p:cNvCxnSpPr/>
            <p:nvPr/>
          </p:nvCxnSpPr>
          <p:spPr>
            <a:xfrm rot="5400000">
              <a:off x="5215810" y="2308112"/>
              <a:ext cx="570607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타원 58"/>
            <p:cNvSpPr/>
            <p:nvPr/>
          </p:nvSpPr>
          <p:spPr>
            <a:xfrm>
              <a:off x="5288675" y="2606799"/>
              <a:ext cx="429148" cy="499281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kumimoji="0" lang="ko-KR" altLang="en-US">
                <a:solidFill>
                  <a:srgbClr val="FFFFFF"/>
                </a:solidFill>
                <a:latin typeface="맑은 고딕" charset="0"/>
                <a:ea typeface="맑은 고딕" charset="0"/>
                <a:cs typeface="맑은 고딕" charset="0"/>
              </a:endParaRPr>
            </a:p>
          </p:txBody>
        </p:sp>
        <p:sp>
          <p:nvSpPr>
            <p:cNvPr id="22" name="타원 59"/>
            <p:cNvSpPr/>
            <p:nvPr/>
          </p:nvSpPr>
          <p:spPr>
            <a:xfrm>
              <a:off x="7345673" y="996983"/>
              <a:ext cx="429148" cy="499281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kumimoji="0" lang="ko-KR" altLang="en-US">
                <a:solidFill>
                  <a:srgbClr val="FFFFFF"/>
                </a:solidFill>
                <a:latin typeface="맑은 고딕" charset="0"/>
                <a:ea typeface="맑은 고딕" charset="0"/>
                <a:cs typeface="맑은 고딕" charset="0"/>
              </a:endParaRPr>
            </a:p>
          </p:txBody>
        </p:sp>
        <p:cxnSp>
          <p:nvCxnSpPr>
            <p:cNvPr id="23" name="직선 연결선 60"/>
            <p:cNvCxnSpPr/>
            <p:nvPr/>
          </p:nvCxnSpPr>
          <p:spPr>
            <a:xfrm rot="5400000" flipH="1" flipV="1">
              <a:off x="6204365" y="1639745"/>
              <a:ext cx="717717" cy="3575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4" name="직선 연결선 52"/>
          <p:cNvCxnSpPr/>
          <p:nvPr/>
        </p:nvCxnSpPr>
        <p:spPr bwMode="auto">
          <a:xfrm rot="16200000" flipH="1">
            <a:off x="3092522" y="3933213"/>
            <a:ext cx="127000" cy="15875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53"/>
          <p:cNvCxnSpPr/>
          <p:nvPr/>
        </p:nvCxnSpPr>
        <p:spPr bwMode="auto">
          <a:xfrm rot="5400000">
            <a:off x="3092522" y="3937975"/>
            <a:ext cx="127000" cy="15875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그룹 98"/>
          <p:cNvGrpSpPr>
            <a:grpSpLocks/>
          </p:cNvGrpSpPr>
          <p:nvPr/>
        </p:nvGrpSpPr>
        <p:grpSpPr bwMode="auto">
          <a:xfrm>
            <a:off x="548846" y="4134924"/>
            <a:ext cx="3797889" cy="1481137"/>
            <a:chOff x="2398800" y="2780098"/>
            <a:chExt cx="4381414" cy="2059726"/>
          </a:xfrm>
        </p:grpSpPr>
        <p:grpSp>
          <p:nvGrpSpPr>
            <p:cNvPr id="30" name="그룹 75"/>
            <p:cNvGrpSpPr>
              <a:grpSpLocks/>
            </p:cNvGrpSpPr>
            <p:nvPr/>
          </p:nvGrpSpPr>
          <p:grpSpPr bwMode="auto">
            <a:xfrm>
              <a:off x="2398800" y="3348829"/>
              <a:ext cx="2002413" cy="1402902"/>
              <a:chOff x="5593731" y="3545236"/>
              <a:chExt cx="2979781" cy="2114680"/>
            </a:xfrm>
          </p:grpSpPr>
          <p:sp>
            <p:nvSpPr>
              <p:cNvPr id="37" name="직사각형 69"/>
              <p:cNvSpPr/>
              <p:nvPr/>
            </p:nvSpPr>
            <p:spPr>
              <a:xfrm>
                <a:off x="5596517" y="4771100"/>
                <a:ext cx="2976995" cy="85522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tint val="66000"/>
                      <a:satMod val="160000"/>
                    </a:schemeClr>
                  </a:gs>
                  <a:gs pos="50000">
                    <a:schemeClr val="accent1">
                      <a:tint val="44500"/>
                      <a:satMod val="160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kumimoji="0" lang="ko-KR" altLang="en-US">
                  <a:solidFill>
                    <a:srgbClr val="FFFFFF"/>
                  </a:solidFill>
                  <a:latin typeface="맑은 고딕" charset="0"/>
                  <a:ea typeface="맑은 고딕" charset="0"/>
                  <a:cs typeface="맑은 고딕" charset="0"/>
                </a:endParaRPr>
              </a:p>
            </p:txBody>
          </p:sp>
          <p:sp>
            <p:nvSpPr>
              <p:cNvPr id="38" name="원형 화살표 70"/>
              <p:cNvSpPr/>
              <p:nvPr/>
            </p:nvSpPr>
            <p:spPr>
              <a:xfrm rot="11467531">
                <a:off x="5687404" y="4212044"/>
                <a:ext cx="2360121" cy="1430915"/>
              </a:xfrm>
              <a:prstGeom prst="circularArrow">
                <a:avLst>
                  <a:gd name="adj1" fmla="val 4719"/>
                  <a:gd name="adj2" fmla="val 1142319"/>
                  <a:gd name="adj3" fmla="val 19715831"/>
                  <a:gd name="adj4" fmla="val 10800000"/>
                  <a:gd name="adj5" fmla="val 17240"/>
                </a:avLst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kumimoji="0" lang="ko-KR" altLang="en-US">
                  <a:solidFill>
                    <a:schemeClr val="tx1"/>
                  </a:solidFill>
                  <a:latin typeface="맑은 고딕" charset="0"/>
                  <a:ea typeface="맑은 고딕" charset="0"/>
                  <a:cs typeface="맑은 고딕" charset="0"/>
                </a:endParaRPr>
              </a:p>
            </p:txBody>
          </p:sp>
          <p:grpSp>
            <p:nvGrpSpPr>
              <p:cNvPr id="39" name="그룹 59"/>
              <p:cNvGrpSpPr>
                <a:grpSpLocks/>
              </p:cNvGrpSpPr>
              <p:nvPr/>
            </p:nvGrpSpPr>
            <p:grpSpPr bwMode="auto">
              <a:xfrm rot="-1740000">
                <a:off x="7637947" y="3851672"/>
                <a:ext cx="70870" cy="1298557"/>
                <a:chOff x="7070511" y="2621243"/>
                <a:chExt cx="70871" cy="1298134"/>
              </a:xfrm>
            </p:grpSpPr>
            <p:sp>
              <p:nvSpPr>
                <p:cNvPr id="58" name="직사각형 90"/>
                <p:cNvSpPr/>
                <p:nvPr/>
              </p:nvSpPr>
              <p:spPr>
                <a:xfrm>
                  <a:off x="7074098" y="3236956"/>
                  <a:ext cx="70859" cy="658672"/>
                </a:xfrm>
                <a:prstGeom prst="rect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kumimoji="0" lang="ko-KR" altLang="en-US">
                    <a:solidFill>
                      <a:srgbClr val="FFFFFF"/>
                    </a:solidFill>
                    <a:latin typeface="맑은 고딕" charset="0"/>
                    <a:ea typeface="맑은 고딕" charset="0"/>
                    <a:cs typeface="맑은 고딕" charset="0"/>
                  </a:endParaRPr>
                </a:p>
              </p:txBody>
            </p:sp>
            <p:cxnSp>
              <p:nvCxnSpPr>
                <p:cNvPr id="59" name="직선 연결선 91"/>
                <p:cNvCxnSpPr/>
                <p:nvPr/>
              </p:nvCxnSpPr>
              <p:spPr>
                <a:xfrm rot="5400000">
                  <a:off x="6776766" y="2883337"/>
                  <a:ext cx="652019" cy="2724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0" name="그룹 60"/>
              <p:cNvGrpSpPr>
                <a:grpSpLocks/>
              </p:cNvGrpSpPr>
              <p:nvPr/>
            </p:nvGrpSpPr>
            <p:grpSpPr bwMode="auto">
              <a:xfrm rot="-1740000">
                <a:off x="7396685" y="4044270"/>
                <a:ext cx="75596" cy="1302261"/>
                <a:chOff x="7068099" y="2620352"/>
                <a:chExt cx="75596" cy="1303428"/>
              </a:xfrm>
            </p:grpSpPr>
            <p:sp>
              <p:nvSpPr>
                <p:cNvPr id="56" name="직사각형 88"/>
                <p:cNvSpPr/>
                <p:nvPr/>
              </p:nvSpPr>
              <p:spPr>
                <a:xfrm>
                  <a:off x="7065197" y="3264228"/>
                  <a:ext cx="81759" cy="646154"/>
                </a:xfrm>
                <a:prstGeom prst="rect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kumimoji="0" lang="ko-KR" altLang="en-US">
                    <a:solidFill>
                      <a:srgbClr val="FFFFFF"/>
                    </a:solidFill>
                    <a:latin typeface="맑은 고딕" charset="0"/>
                    <a:ea typeface="맑은 고딕" charset="0"/>
                    <a:cs typeface="맑은 고딕" charset="0"/>
                  </a:endParaRPr>
                </a:p>
              </p:txBody>
            </p:sp>
            <p:cxnSp>
              <p:nvCxnSpPr>
                <p:cNvPr id="57" name="직선 연결선 89"/>
                <p:cNvCxnSpPr/>
                <p:nvPr/>
              </p:nvCxnSpPr>
              <p:spPr>
                <a:xfrm rot="5400000">
                  <a:off x="6764591" y="2876507"/>
                  <a:ext cx="662807" cy="2726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1" name="그룹 63"/>
              <p:cNvGrpSpPr>
                <a:grpSpLocks/>
              </p:cNvGrpSpPr>
              <p:nvPr/>
            </p:nvGrpSpPr>
            <p:grpSpPr bwMode="auto">
              <a:xfrm rot="-1740000">
                <a:off x="7040262" y="4356571"/>
                <a:ext cx="68508" cy="1303345"/>
                <a:chOff x="7069934" y="2617164"/>
                <a:chExt cx="68509" cy="1304513"/>
              </a:xfrm>
            </p:grpSpPr>
            <p:sp>
              <p:nvSpPr>
                <p:cNvPr id="54" name="직사각형 86"/>
                <p:cNvSpPr/>
                <p:nvPr/>
              </p:nvSpPr>
              <p:spPr>
                <a:xfrm>
                  <a:off x="7075324" y="3267828"/>
                  <a:ext cx="65409" cy="646154"/>
                </a:xfrm>
                <a:prstGeom prst="rect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kumimoji="0" lang="ko-KR" altLang="en-US">
                    <a:solidFill>
                      <a:srgbClr val="FFFFFF"/>
                    </a:solidFill>
                    <a:latin typeface="맑은 고딕" charset="0"/>
                    <a:ea typeface="맑은 고딕" charset="0"/>
                    <a:cs typeface="맑은 고딕" charset="0"/>
                  </a:endParaRPr>
                </a:p>
              </p:txBody>
            </p:sp>
            <p:cxnSp>
              <p:nvCxnSpPr>
                <p:cNvPr id="55" name="직선 연결선 87"/>
                <p:cNvCxnSpPr/>
                <p:nvPr/>
              </p:nvCxnSpPr>
              <p:spPr>
                <a:xfrm rot="5400000">
                  <a:off x="6783698" y="2930467"/>
                  <a:ext cx="649484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2" name="그룹 66"/>
              <p:cNvGrpSpPr>
                <a:grpSpLocks/>
              </p:cNvGrpSpPr>
              <p:nvPr/>
            </p:nvGrpSpPr>
            <p:grpSpPr bwMode="auto">
              <a:xfrm rot="-1740000">
                <a:off x="6544545" y="4190437"/>
                <a:ext cx="70871" cy="1297119"/>
                <a:chOff x="7072515" y="2624891"/>
                <a:chExt cx="70871" cy="1298282"/>
              </a:xfrm>
            </p:grpSpPr>
            <p:sp>
              <p:nvSpPr>
                <p:cNvPr id="52" name="직사각형 84"/>
                <p:cNvSpPr/>
                <p:nvPr/>
              </p:nvSpPr>
              <p:spPr>
                <a:xfrm>
                  <a:off x="7079223" y="3262419"/>
                  <a:ext cx="70859" cy="646154"/>
                </a:xfrm>
                <a:prstGeom prst="rect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kumimoji="0" lang="ko-KR" altLang="en-US">
                    <a:solidFill>
                      <a:srgbClr val="FFFFFF"/>
                    </a:solidFill>
                    <a:latin typeface="맑은 고딕" charset="0"/>
                    <a:ea typeface="맑은 고딕" charset="0"/>
                    <a:cs typeface="맑은 고딕" charset="0"/>
                  </a:endParaRPr>
                </a:p>
              </p:txBody>
            </p:sp>
            <p:cxnSp>
              <p:nvCxnSpPr>
                <p:cNvPr id="53" name="직선 연결선 85"/>
                <p:cNvCxnSpPr/>
                <p:nvPr/>
              </p:nvCxnSpPr>
              <p:spPr>
                <a:xfrm rot="5400000">
                  <a:off x="6794486" y="2905808"/>
                  <a:ext cx="646154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3" name="그룹 69"/>
              <p:cNvGrpSpPr>
                <a:grpSpLocks/>
              </p:cNvGrpSpPr>
              <p:nvPr/>
            </p:nvGrpSpPr>
            <p:grpSpPr bwMode="auto">
              <a:xfrm rot="-1740000">
                <a:off x="6019731" y="3856448"/>
                <a:ext cx="68509" cy="1303343"/>
                <a:chOff x="7070163" y="2617223"/>
                <a:chExt cx="68509" cy="1304511"/>
              </a:xfrm>
            </p:grpSpPr>
            <p:sp>
              <p:nvSpPr>
                <p:cNvPr id="50" name="직사각형 82"/>
                <p:cNvSpPr/>
                <p:nvPr/>
              </p:nvSpPr>
              <p:spPr>
                <a:xfrm>
                  <a:off x="7069355" y="3229564"/>
                  <a:ext cx="65407" cy="632832"/>
                </a:xfrm>
                <a:prstGeom prst="rect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kumimoji="0" lang="ko-KR" altLang="en-US">
                    <a:solidFill>
                      <a:srgbClr val="FFFFFF"/>
                    </a:solidFill>
                    <a:latin typeface="맑은 고딕" charset="0"/>
                    <a:ea typeface="맑은 고딕" charset="0"/>
                    <a:cs typeface="맑은 고딕" charset="0"/>
                  </a:endParaRPr>
                </a:p>
              </p:txBody>
            </p:sp>
            <p:cxnSp>
              <p:nvCxnSpPr>
                <p:cNvPr id="51" name="직선 연결선 83"/>
                <p:cNvCxnSpPr/>
                <p:nvPr/>
              </p:nvCxnSpPr>
              <p:spPr>
                <a:xfrm rot="5400000">
                  <a:off x="6775800" y="2931487"/>
                  <a:ext cx="642825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4" name="그룹 72"/>
              <p:cNvGrpSpPr>
                <a:grpSpLocks/>
              </p:cNvGrpSpPr>
              <p:nvPr/>
            </p:nvGrpSpPr>
            <p:grpSpPr bwMode="auto">
              <a:xfrm rot="-1740000">
                <a:off x="7829276" y="3545236"/>
                <a:ext cx="68509" cy="1301101"/>
                <a:chOff x="7071795" y="2621530"/>
                <a:chExt cx="68509" cy="1302267"/>
              </a:xfrm>
            </p:grpSpPr>
            <p:sp>
              <p:nvSpPr>
                <p:cNvPr id="48" name="직사각형 80"/>
                <p:cNvSpPr/>
                <p:nvPr/>
              </p:nvSpPr>
              <p:spPr>
                <a:xfrm>
                  <a:off x="7083087" y="3227851"/>
                  <a:ext cx="59956" cy="642822"/>
                </a:xfrm>
                <a:prstGeom prst="rect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kumimoji="0" lang="ko-KR" altLang="en-US">
                    <a:solidFill>
                      <a:srgbClr val="FFFFFF"/>
                    </a:solidFill>
                    <a:latin typeface="맑은 고딕" charset="0"/>
                    <a:ea typeface="맑은 고딕" charset="0"/>
                    <a:cs typeface="맑은 고딕" charset="0"/>
                  </a:endParaRPr>
                </a:p>
              </p:txBody>
            </p:sp>
            <p:cxnSp>
              <p:nvCxnSpPr>
                <p:cNvPr id="49" name="직선 연결선 81"/>
                <p:cNvCxnSpPr/>
                <p:nvPr/>
              </p:nvCxnSpPr>
              <p:spPr>
                <a:xfrm rot="5400000">
                  <a:off x="6778968" y="2897090"/>
                  <a:ext cx="642824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5" name="그룹 75"/>
              <p:cNvGrpSpPr>
                <a:grpSpLocks/>
              </p:cNvGrpSpPr>
              <p:nvPr/>
            </p:nvGrpSpPr>
            <p:grpSpPr bwMode="auto">
              <a:xfrm rot="-1740000">
                <a:off x="5593731" y="3570973"/>
                <a:ext cx="68509" cy="1306669"/>
                <a:chOff x="7071519" y="2618528"/>
                <a:chExt cx="68509" cy="1307840"/>
              </a:xfrm>
            </p:grpSpPr>
            <p:sp>
              <p:nvSpPr>
                <p:cNvPr id="46" name="직사각형 78"/>
                <p:cNvSpPr/>
                <p:nvPr/>
              </p:nvSpPr>
              <p:spPr>
                <a:xfrm>
                  <a:off x="7070586" y="3276387"/>
                  <a:ext cx="65407" cy="646154"/>
                </a:xfrm>
                <a:prstGeom prst="rect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kumimoji="0" lang="ko-KR" altLang="en-US">
                    <a:solidFill>
                      <a:srgbClr val="FFFFFF"/>
                    </a:solidFill>
                    <a:latin typeface="맑은 고딕" charset="0"/>
                    <a:ea typeface="맑은 고딕" charset="0"/>
                    <a:cs typeface="맑은 고딕" charset="0"/>
                  </a:endParaRPr>
                </a:p>
              </p:txBody>
            </p:sp>
            <p:cxnSp>
              <p:nvCxnSpPr>
                <p:cNvPr id="47" name="직선 연결선 79"/>
                <p:cNvCxnSpPr/>
                <p:nvPr/>
              </p:nvCxnSpPr>
              <p:spPr>
                <a:xfrm rot="5400000">
                  <a:off x="6779648" y="2933359"/>
                  <a:ext cx="659477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1" name="그룹 97"/>
            <p:cNvGrpSpPr>
              <a:grpSpLocks/>
            </p:cNvGrpSpPr>
            <p:nvPr/>
          </p:nvGrpSpPr>
          <p:grpSpPr bwMode="auto">
            <a:xfrm>
              <a:off x="4864370" y="2780098"/>
              <a:ext cx="1915844" cy="2059726"/>
              <a:chOff x="5532688" y="2780098"/>
              <a:chExt cx="1915844" cy="2059726"/>
            </a:xfrm>
          </p:grpSpPr>
          <p:cxnSp>
            <p:nvCxnSpPr>
              <p:cNvPr id="32" name="직선 화살표 연결선 92"/>
              <p:cNvCxnSpPr/>
              <p:nvPr/>
            </p:nvCxnSpPr>
            <p:spPr bwMode="auto">
              <a:xfrm rot="5400000" flipH="1" flipV="1">
                <a:off x="5387526" y="3973515"/>
                <a:ext cx="1028760" cy="1831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직선 화살표 연결선 93"/>
              <p:cNvCxnSpPr/>
              <p:nvPr/>
            </p:nvCxnSpPr>
            <p:spPr bwMode="auto">
              <a:xfrm>
                <a:off x="5891833" y="4488810"/>
                <a:ext cx="1172103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직선 연결선 94"/>
              <p:cNvCxnSpPr/>
              <p:nvPr/>
            </p:nvCxnSpPr>
            <p:spPr bwMode="auto">
              <a:xfrm flipV="1">
                <a:off x="5902821" y="3592509"/>
                <a:ext cx="957829" cy="874225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TextBox 85"/>
              <p:cNvSpPr txBox="1">
                <a:spLocks noChangeArrowheads="1"/>
              </p:cNvSpPr>
              <p:nvPr/>
            </p:nvSpPr>
            <p:spPr bwMode="auto">
              <a:xfrm>
                <a:off x="6488873" y="4411542"/>
                <a:ext cx="959659" cy="42828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굴림" charset="0"/>
                    <a:ea typeface="굴림" charset="0"/>
                    <a:cs typeface="굴림" charset="0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굴림" charset="0"/>
                    <a:ea typeface="굴림" charset="0"/>
                    <a:cs typeface="굴림" charset="0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굴림" charset="0"/>
                    <a:ea typeface="굴림" charset="0"/>
                    <a:cs typeface="굴림" charset="0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굴림" charset="0"/>
                    <a:ea typeface="굴림" charset="0"/>
                    <a:cs typeface="굴림" charset="0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굴림" charset="0"/>
                    <a:ea typeface="굴림" charset="0"/>
                    <a:cs typeface="굴림" charset="0"/>
                  </a:defRPr>
                </a:lvl5pPr>
                <a:lvl6pPr marL="2514600" indent="-228600" eaLnBrk="0" fontAlgn="base" latinLnBrk="1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charset="0"/>
                    <a:ea typeface="굴림" charset="0"/>
                    <a:cs typeface="굴림" charset="0"/>
                  </a:defRPr>
                </a:lvl6pPr>
                <a:lvl7pPr marL="2971800" indent="-228600" eaLnBrk="0" fontAlgn="base" latinLnBrk="1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charset="0"/>
                    <a:ea typeface="굴림" charset="0"/>
                    <a:cs typeface="굴림" charset="0"/>
                  </a:defRPr>
                </a:lvl7pPr>
                <a:lvl8pPr marL="3429000" indent="-228600" eaLnBrk="0" fontAlgn="base" latinLnBrk="1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charset="0"/>
                    <a:ea typeface="굴림" charset="0"/>
                    <a:cs typeface="굴림" charset="0"/>
                  </a:defRPr>
                </a:lvl8pPr>
                <a:lvl9pPr marL="3886200" indent="-228600" eaLnBrk="0" fontAlgn="base" latinLnBrk="1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charset="0"/>
                    <a:ea typeface="굴림" charset="0"/>
                    <a:cs typeface="굴림" charset="0"/>
                  </a:defRPr>
                </a:lvl9pPr>
              </a:lstStyle>
              <a:p>
                <a:pPr eaLnBrk="1" hangingPunct="1"/>
                <a:r>
                  <a:rPr kumimoji="0" lang="en-US" altLang="ko-KR" sz="1400" b="1" dirty="0">
                    <a:latin typeface="맑은 고딕" charset="0"/>
                    <a:ea typeface="맑은 고딕" charset="0"/>
                    <a:cs typeface="맑은 고딕" charset="0"/>
                  </a:rPr>
                  <a:t>depth</a:t>
                </a:r>
                <a:endParaRPr kumimoji="0" lang="ko-KR" altLang="en-US" sz="1400" b="1" dirty="0">
                  <a:latin typeface="맑은 고딕" charset="0"/>
                  <a:ea typeface="맑은 고딕" charset="0"/>
                  <a:cs typeface="맑은 고딕" charset="0"/>
                </a:endParaRPr>
              </a:p>
            </p:txBody>
          </p:sp>
          <p:sp>
            <p:nvSpPr>
              <p:cNvPr id="36" name="TextBox 86"/>
              <p:cNvSpPr txBox="1">
                <a:spLocks noChangeArrowheads="1"/>
              </p:cNvSpPr>
              <p:nvPr/>
            </p:nvSpPr>
            <p:spPr bwMode="auto">
              <a:xfrm rot="-5400000">
                <a:off x="4723709" y="3589265"/>
                <a:ext cx="1973627" cy="3552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굴림" charset="0"/>
                    <a:ea typeface="굴림" charset="0"/>
                    <a:cs typeface="굴림" charset="0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굴림" charset="0"/>
                    <a:ea typeface="굴림" charset="0"/>
                    <a:cs typeface="굴림" charset="0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굴림" charset="0"/>
                    <a:ea typeface="굴림" charset="0"/>
                    <a:cs typeface="굴림" charset="0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굴림" charset="0"/>
                    <a:ea typeface="굴림" charset="0"/>
                    <a:cs typeface="굴림" charset="0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굴림" charset="0"/>
                    <a:ea typeface="굴림" charset="0"/>
                    <a:cs typeface="굴림" charset="0"/>
                  </a:defRPr>
                </a:lvl5pPr>
                <a:lvl6pPr marL="2514600" indent="-228600" eaLnBrk="0" fontAlgn="base" latinLnBrk="1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charset="0"/>
                    <a:ea typeface="굴림" charset="0"/>
                    <a:cs typeface="굴림" charset="0"/>
                  </a:defRPr>
                </a:lvl6pPr>
                <a:lvl7pPr marL="2971800" indent="-228600" eaLnBrk="0" fontAlgn="base" latinLnBrk="1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charset="0"/>
                    <a:ea typeface="굴림" charset="0"/>
                    <a:cs typeface="굴림" charset="0"/>
                  </a:defRPr>
                </a:lvl7pPr>
                <a:lvl8pPr marL="3429000" indent="-228600" eaLnBrk="0" fontAlgn="base" latinLnBrk="1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charset="0"/>
                    <a:ea typeface="굴림" charset="0"/>
                    <a:cs typeface="굴림" charset="0"/>
                  </a:defRPr>
                </a:lvl8pPr>
                <a:lvl9pPr marL="3886200" indent="-228600" eaLnBrk="0" fontAlgn="base" latinLnBrk="1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charset="0"/>
                    <a:ea typeface="굴림" charset="0"/>
                    <a:cs typeface="굴림" charset="0"/>
                  </a:defRPr>
                </a:lvl9pPr>
              </a:lstStyle>
              <a:p>
                <a:pPr eaLnBrk="1" hangingPunct="1"/>
                <a:r>
                  <a:rPr kumimoji="0" lang="en-US" altLang="ko-KR" sz="1400" b="1" dirty="0">
                    <a:latin typeface="맑은 고딕" charset="0"/>
                    <a:ea typeface="맑은 고딕" charset="0"/>
                    <a:cs typeface="맑은 고딕" charset="0"/>
                  </a:rPr>
                  <a:t>Lift force</a:t>
                </a:r>
                <a:endParaRPr kumimoji="0" lang="ko-KR" altLang="en-US" sz="1400" b="1" dirty="0">
                  <a:latin typeface="맑은 고딕" charset="0"/>
                  <a:ea typeface="맑은 고딕" charset="0"/>
                  <a:cs typeface="맑은 고딕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152446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6846" y="5744922"/>
            <a:ext cx="7489568" cy="961606"/>
          </a:xfrm>
        </p:spPr>
        <p:txBody>
          <a:bodyPr>
            <a:normAutofit/>
          </a:bodyPr>
          <a:lstStyle/>
          <a:p>
            <a:r>
              <a:rPr lang="en-US" dirty="0" smtClean="0"/>
              <a:t>Pitch Motion Modeling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603907" y="242828"/>
            <a:ext cx="8059707" cy="3474720"/>
          </a:xfrm>
        </p:spPr>
        <p:txBody>
          <a:bodyPr/>
          <a:lstStyle/>
          <a:p>
            <a:r>
              <a:rPr lang="en-US" dirty="0" smtClean="0"/>
              <a:t>Modeling Pitch Motion</a:t>
            </a:r>
          </a:p>
          <a:p>
            <a:pPr lvl="1"/>
            <a:r>
              <a:rPr lang="en-US" altLang="ko-KR" dirty="0" smtClean="0">
                <a:sym typeface="Wingdings" charset="0"/>
              </a:rPr>
              <a:t>Instability due to geometry</a:t>
            </a:r>
          </a:p>
          <a:p>
            <a:pPr lvl="1"/>
            <a:r>
              <a:rPr lang="en-US" altLang="ko-KR" dirty="0" smtClean="0">
                <a:sym typeface="Wingdings" charset="0"/>
              </a:rPr>
              <a:t>Clockwise </a:t>
            </a:r>
            <a:r>
              <a:rPr lang="en-US" altLang="ko-KR" dirty="0">
                <a:sym typeface="Wingdings" charset="0"/>
              </a:rPr>
              <a:t>net moment around the center of </a:t>
            </a:r>
            <a:r>
              <a:rPr lang="en-US" altLang="ko-KR" dirty="0" smtClean="0">
                <a:sym typeface="Wingdings" charset="0"/>
              </a:rPr>
              <a:t>mass</a:t>
            </a:r>
          </a:p>
          <a:p>
            <a:pPr lvl="1"/>
            <a:r>
              <a:rPr lang="en-US" altLang="ko-KR" dirty="0" smtClean="0">
                <a:sym typeface="Wingdings" charset="0"/>
              </a:rPr>
              <a:t>Adding an active tail can balance this moment</a:t>
            </a:r>
            <a:endParaRPr lang="en-US" altLang="ko-KR" dirty="0">
              <a:sym typeface="Wingdings" charset="0"/>
            </a:endParaRPr>
          </a:p>
        </p:txBody>
      </p:sp>
      <p:cxnSp>
        <p:nvCxnSpPr>
          <p:cNvPr id="61" name="직선 연결선 18"/>
          <p:cNvCxnSpPr/>
          <p:nvPr/>
        </p:nvCxnSpPr>
        <p:spPr>
          <a:xfrm rot="5400000" flipH="1" flipV="1">
            <a:off x="3276163" y="2477358"/>
            <a:ext cx="768350" cy="107950"/>
          </a:xfrm>
          <a:prstGeom prst="line">
            <a:avLst/>
          </a:prstGeom>
          <a:ln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직사각형 19"/>
          <p:cNvSpPr/>
          <p:nvPr/>
        </p:nvSpPr>
        <p:spPr bwMode="auto">
          <a:xfrm rot="419667">
            <a:off x="1367988" y="2983770"/>
            <a:ext cx="5353050" cy="36195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ko-KR" altLang="en-US">
              <a:solidFill>
                <a:srgbClr val="FFFFFF"/>
              </a:solidFill>
              <a:latin typeface="맑은 고딕" charset="0"/>
              <a:ea typeface="맑은 고딕" charset="0"/>
              <a:cs typeface="맑은 고딕" charset="0"/>
            </a:endParaRPr>
          </a:p>
        </p:txBody>
      </p:sp>
      <p:sp>
        <p:nvSpPr>
          <p:cNvPr id="63" name="직사각형 20"/>
          <p:cNvSpPr/>
          <p:nvPr/>
        </p:nvSpPr>
        <p:spPr>
          <a:xfrm>
            <a:off x="344050" y="4095021"/>
            <a:ext cx="8610600" cy="1481138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solidFill>
                <a:srgbClr val="FFFFFF"/>
              </a:solidFill>
              <a:latin typeface="맑은 고딕" charset="0"/>
              <a:ea typeface="맑은 고딕" charset="0"/>
              <a:cs typeface="맑은 고딕" charset="0"/>
            </a:endParaRPr>
          </a:p>
        </p:txBody>
      </p:sp>
      <p:graphicFrame>
        <p:nvGraphicFramePr>
          <p:cNvPr id="64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4637191"/>
              </p:ext>
            </p:extLst>
          </p:nvPr>
        </p:nvGraphicFramePr>
        <p:xfrm>
          <a:off x="4060388" y="3050445"/>
          <a:ext cx="935037" cy="35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24" name="Equation" r:id="rId3" imgW="545760" imgH="203040" progId="Equation.DSMT4">
                  <p:embed/>
                </p:oleObj>
              </mc:Choice>
              <mc:Fallback>
                <p:oleObj name="Equation" r:id="rId3" imgW="54576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60388" y="3050445"/>
                        <a:ext cx="935037" cy="3524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5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93572395"/>
              </p:ext>
            </p:extLst>
          </p:nvPr>
        </p:nvGraphicFramePr>
        <p:xfrm>
          <a:off x="5328800" y="3572733"/>
          <a:ext cx="219075" cy="396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25" name="Equation" r:id="rId5" imgW="88560" imgH="164880" progId="Equation.DSMT4">
                  <p:embed/>
                </p:oleObj>
              </mc:Choice>
              <mc:Fallback>
                <p:oleObj name="Equation" r:id="rId5" imgW="88560" imgH="1648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28800" y="3572733"/>
                        <a:ext cx="219075" cy="396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6" name="직선 연결선 32"/>
          <p:cNvCxnSpPr/>
          <p:nvPr/>
        </p:nvCxnSpPr>
        <p:spPr bwMode="auto">
          <a:xfrm rot="16619667" flipV="1">
            <a:off x="2626875" y="2585308"/>
            <a:ext cx="661987" cy="357188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33"/>
          <p:cNvCxnSpPr/>
          <p:nvPr/>
        </p:nvCxnSpPr>
        <p:spPr bwMode="auto">
          <a:xfrm rot="5819667">
            <a:off x="1089382" y="2638489"/>
            <a:ext cx="1924050" cy="1309687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직사각형 34"/>
          <p:cNvSpPr/>
          <p:nvPr/>
        </p:nvSpPr>
        <p:spPr bwMode="auto">
          <a:xfrm rot="2639667">
            <a:off x="1209238" y="3753708"/>
            <a:ext cx="60325" cy="90170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ko-KR" altLang="en-US">
              <a:solidFill>
                <a:srgbClr val="FFFFFF"/>
              </a:solidFill>
              <a:latin typeface="맑은 고딕" charset="0"/>
              <a:ea typeface="맑은 고딕" charset="0"/>
              <a:cs typeface="맑은 고딕" charset="0"/>
            </a:endParaRPr>
          </a:p>
        </p:txBody>
      </p:sp>
      <p:sp>
        <p:nvSpPr>
          <p:cNvPr id="69" name="타원 35"/>
          <p:cNvSpPr/>
          <p:nvPr/>
        </p:nvSpPr>
        <p:spPr bwMode="auto">
          <a:xfrm rot="419667">
            <a:off x="2763400" y="2350358"/>
            <a:ext cx="119063" cy="120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ko-KR" altLang="en-US">
              <a:solidFill>
                <a:srgbClr val="FFFFFF"/>
              </a:solidFill>
              <a:latin typeface="맑은 고딕" charset="0"/>
              <a:ea typeface="맑은 고딕" charset="0"/>
              <a:cs typeface="맑은 고딕" charset="0"/>
            </a:endParaRPr>
          </a:p>
        </p:txBody>
      </p:sp>
      <p:cxnSp>
        <p:nvCxnSpPr>
          <p:cNvPr id="70" name="직선 연결선 36"/>
          <p:cNvCxnSpPr/>
          <p:nvPr/>
        </p:nvCxnSpPr>
        <p:spPr bwMode="auto">
          <a:xfrm rot="11219667">
            <a:off x="2391925" y="2920270"/>
            <a:ext cx="177800" cy="120650"/>
          </a:xfrm>
          <a:prstGeom prst="line">
            <a:avLst/>
          </a:prstGeom>
          <a:ln w="28575">
            <a:solidFill>
              <a:srgbClr val="19A9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타원 37"/>
          <p:cNvSpPr/>
          <p:nvPr/>
        </p:nvSpPr>
        <p:spPr bwMode="auto">
          <a:xfrm rot="419667">
            <a:off x="2526863" y="3004408"/>
            <a:ext cx="119062" cy="120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ko-KR" altLang="en-US">
              <a:solidFill>
                <a:srgbClr val="FFFFFF"/>
              </a:solidFill>
              <a:latin typeface="맑은 고딕" charset="0"/>
              <a:ea typeface="맑은 고딕" charset="0"/>
              <a:cs typeface="맑은 고딕" charset="0"/>
            </a:endParaRPr>
          </a:p>
        </p:txBody>
      </p:sp>
      <p:sp>
        <p:nvSpPr>
          <p:cNvPr id="72" name="타원 38"/>
          <p:cNvSpPr/>
          <p:nvPr/>
        </p:nvSpPr>
        <p:spPr bwMode="auto">
          <a:xfrm rot="419667">
            <a:off x="3033275" y="3053620"/>
            <a:ext cx="119063" cy="120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ko-KR" altLang="en-US">
              <a:solidFill>
                <a:srgbClr val="FFFFFF"/>
              </a:solidFill>
              <a:latin typeface="맑은 고딕" charset="0"/>
              <a:ea typeface="맑은 고딕" charset="0"/>
              <a:cs typeface="맑은 고딕" charset="0"/>
            </a:endParaRPr>
          </a:p>
        </p:txBody>
      </p:sp>
      <p:cxnSp>
        <p:nvCxnSpPr>
          <p:cNvPr id="73" name="직선 연결선 39"/>
          <p:cNvCxnSpPr/>
          <p:nvPr/>
        </p:nvCxnSpPr>
        <p:spPr bwMode="auto">
          <a:xfrm rot="16619667" flipV="1">
            <a:off x="5754250" y="2958370"/>
            <a:ext cx="661988" cy="357188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 40"/>
          <p:cNvCxnSpPr/>
          <p:nvPr/>
        </p:nvCxnSpPr>
        <p:spPr bwMode="auto">
          <a:xfrm rot="5819667">
            <a:off x="4216756" y="3011552"/>
            <a:ext cx="1925637" cy="130810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직사각형 41"/>
          <p:cNvSpPr/>
          <p:nvPr/>
        </p:nvSpPr>
        <p:spPr bwMode="auto">
          <a:xfrm rot="2639667">
            <a:off x="4336613" y="4126770"/>
            <a:ext cx="60325" cy="90170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ko-KR" altLang="en-US">
              <a:solidFill>
                <a:srgbClr val="FFFFFF"/>
              </a:solidFill>
              <a:latin typeface="맑은 고딕" charset="0"/>
              <a:ea typeface="맑은 고딕" charset="0"/>
              <a:cs typeface="맑은 고딕" charset="0"/>
            </a:endParaRPr>
          </a:p>
        </p:txBody>
      </p:sp>
      <p:sp>
        <p:nvSpPr>
          <p:cNvPr id="76" name="타원 42"/>
          <p:cNvSpPr/>
          <p:nvPr/>
        </p:nvSpPr>
        <p:spPr bwMode="auto">
          <a:xfrm rot="419667">
            <a:off x="5892363" y="2723420"/>
            <a:ext cx="119062" cy="120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ko-KR" altLang="en-US">
              <a:solidFill>
                <a:srgbClr val="FFFFFF"/>
              </a:solidFill>
              <a:latin typeface="맑은 고딕" charset="0"/>
              <a:ea typeface="맑은 고딕" charset="0"/>
              <a:cs typeface="맑은 고딕" charset="0"/>
            </a:endParaRPr>
          </a:p>
        </p:txBody>
      </p:sp>
      <p:cxnSp>
        <p:nvCxnSpPr>
          <p:cNvPr id="77" name="직선 연결선 43"/>
          <p:cNvCxnSpPr/>
          <p:nvPr/>
        </p:nvCxnSpPr>
        <p:spPr bwMode="auto">
          <a:xfrm rot="11219667">
            <a:off x="5519300" y="3291745"/>
            <a:ext cx="179388" cy="122238"/>
          </a:xfrm>
          <a:prstGeom prst="line">
            <a:avLst/>
          </a:prstGeom>
          <a:ln w="28575">
            <a:solidFill>
              <a:srgbClr val="19A9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타원 44"/>
          <p:cNvSpPr/>
          <p:nvPr/>
        </p:nvSpPr>
        <p:spPr bwMode="auto">
          <a:xfrm rot="419667">
            <a:off x="5654238" y="3377470"/>
            <a:ext cx="119062" cy="11906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ko-KR" altLang="en-US">
              <a:solidFill>
                <a:srgbClr val="FFFFFF"/>
              </a:solidFill>
              <a:latin typeface="맑은 고딕" charset="0"/>
              <a:ea typeface="맑은 고딕" charset="0"/>
              <a:cs typeface="맑은 고딕" charset="0"/>
            </a:endParaRPr>
          </a:p>
        </p:txBody>
      </p:sp>
      <p:sp>
        <p:nvSpPr>
          <p:cNvPr id="79" name="타원 45"/>
          <p:cNvSpPr/>
          <p:nvPr/>
        </p:nvSpPr>
        <p:spPr bwMode="auto">
          <a:xfrm rot="419667">
            <a:off x="6162238" y="3426683"/>
            <a:ext cx="119062" cy="11906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ko-KR" altLang="en-US">
              <a:solidFill>
                <a:srgbClr val="FFFFFF"/>
              </a:solidFill>
              <a:latin typeface="맑은 고딕" charset="0"/>
              <a:ea typeface="맑은 고딕" charset="0"/>
              <a:cs typeface="맑은 고딕" charset="0"/>
            </a:endParaRPr>
          </a:p>
        </p:txBody>
      </p:sp>
      <p:pic>
        <p:nvPicPr>
          <p:cNvPr id="80" name="Picture 12" descr="cg"/>
          <p:cNvPicPr preferRelativeResize="0">
            <a:picLocks noChangeAspect="1" noChangeArrowheads="1"/>
          </p:cNvPicPr>
          <p:nvPr/>
        </p:nvPicPr>
        <p:blipFill>
          <a:blip r:embed="rId7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19667">
            <a:off x="2777688" y="2477358"/>
            <a:ext cx="2195512" cy="1450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1" name="직선 연결선 47"/>
          <p:cNvCxnSpPr/>
          <p:nvPr/>
        </p:nvCxnSpPr>
        <p:spPr bwMode="auto">
          <a:xfrm rot="5819667" flipH="1" flipV="1">
            <a:off x="3411100" y="2721833"/>
            <a:ext cx="420687" cy="158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연결선 48"/>
          <p:cNvCxnSpPr/>
          <p:nvPr/>
        </p:nvCxnSpPr>
        <p:spPr bwMode="auto">
          <a:xfrm rot="11219667">
            <a:off x="3241238" y="2909158"/>
            <a:ext cx="355600" cy="1587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50"/>
          <p:cNvCxnSpPr/>
          <p:nvPr/>
        </p:nvCxnSpPr>
        <p:spPr>
          <a:xfrm>
            <a:off x="3788925" y="3398108"/>
            <a:ext cx="2754313" cy="349250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직사각형 51"/>
          <p:cNvSpPr/>
          <p:nvPr/>
        </p:nvSpPr>
        <p:spPr bwMode="auto">
          <a:xfrm rot="2639667">
            <a:off x="1242575" y="3734658"/>
            <a:ext cx="60325" cy="90170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ko-KR" altLang="en-US">
              <a:solidFill>
                <a:srgbClr val="FFFFFF"/>
              </a:solidFill>
              <a:latin typeface="맑은 고딕" charset="0"/>
              <a:ea typeface="맑은 고딕" charset="0"/>
              <a:cs typeface="맑은 고딕" charset="0"/>
            </a:endParaRPr>
          </a:p>
        </p:txBody>
      </p:sp>
      <p:sp>
        <p:nvSpPr>
          <p:cNvPr id="85" name="직사각형 52"/>
          <p:cNvSpPr/>
          <p:nvPr/>
        </p:nvSpPr>
        <p:spPr bwMode="auto">
          <a:xfrm rot="2639667">
            <a:off x="4369950" y="4106133"/>
            <a:ext cx="60325" cy="90170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ko-KR" altLang="en-US">
              <a:solidFill>
                <a:srgbClr val="FFFFFF"/>
              </a:solidFill>
              <a:latin typeface="맑은 고딕" charset="0"/>
              <a:ea typeface="맑은 고딕" charset="0"/>
              <a:cs typeface="맑은 고딕" charset="0"/>
            </a:endParaRPr>
          </a:p>
        </p:txBody>
      </p:sp>
      <p:grpSp>
        <p:nvGrpSpPr>
          <p:cNvPr id="86" name="그룹 53"/>
          <p:cNvGrpSpPr>
            <a:grpSpLocks/>
          </p:cNvGrpSpPr>
          <p:nvPr/>
        </p:nvGrpSpPr>
        <p:grpSpPr bwMode="auto">
          <a:xfrm rot="-497847">
            <a:off x="1274325" y="4209320"/>
            <a:ext cx="622300" cy="481013"/>
            <a:chOff x="1467985" y="3529146"/>
            <a:chExt cx="523720" cy="420687"/>
          </a:xfrm>
        </p:grpSpPr>
        <p:cxnSp>
          <p:nvCxnSpPr>
            <p:cNvPr id="87" name="직선 화살표 연결선 54"/>
            <p:cNvCxnSpPr/>
            <p:nvPr/>
          </p:nvCxnSpPr>
          <p:spPr bwMode="auto">
            <a:xfrm rot="5819667" flipH="1" flipV="1">
              <a:off x="1257628" y="3739088"/>
              <a:ext cx="420687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화살표 연결선 55"/>
            <p:cNvCxnSpPr/>
            <p:nvPr/>
          </p:nvCxnSpPr>
          <p:spPr bwMode="auto">
            <a:xfrm rot="11219667">
              <a:off x="1491468" y="3560936"/>
              <a:ext cx="499672" cy="1388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9" name="그룹 56"/>
          <p:cNvGrpSpPr>
            <a:grpSpLocks/>
          </p:cNvGrpSpPr>
          <p:nvPr/>
        </p:nvGrpSpPr>
        <p:grpSpPr bwMode="auto">
          <a:xfrm rot="-418592">
            <a:off x="4403288" y="4579208"/>
            <a:ext cx="622300" cy="481012"/>
            <a:chOff x="4097799" y="3851886"/>
            <a:chExt cx="523725" cy="420687"/>
          </a:xfrm>
        </p:grpSpPr>
        <p:cxnSp>
          <p:nvCxnSpPr>
            <p:cNvPr id="90" name="직선 화살표 연결선 57"/>
            <p:cNvCxnSpPr/>
            <p:nvPr/>
          </p:nvCxnSpPr>
          <p:spPr bwMode="auto">
            <a:xfrm rot="5819667" flipH="1" flipV="1">
              <a:off x="3887650" y="4060458"/>
              <a:ext cx="420688" cy="1336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직선 화살표 연결선 58"/>
            <p:cNvCxnSpPr/>
            <p:nvPr/>
          </p:nvCxnSpPr>
          <p:spPr bwMode="auto">
            <a:xfrm rot="11219667">
              <a:off x="4121474" y="3882577"/>
              <a:ext cx="499676" cy="1388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92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42559350"/>
              </p:ext>
            </p:extLst>
          </p:nvPr>
        </p:nvGraphicFramePr>
        <p:xfrm>
          <a:off x="2066488" y="4093433"/>
          <a:ext cx="390525" cy="527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26" name="Equation" r:id="rId8" imgW="190440" imgH="253800" progId="Equation.DSMT4">
                  <p:embed/>
                </p:oleObj>
              </mc:Choice>
              <mc:Fallback>
                <p:oleObj name="Equation" r:id="rId8" imgW="19044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66488" y="4093433"/>
                        <a:ext cx="390525" cy="5270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3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02687464"/>
              </p:ext>
            </p:extLst>
          </p:nvPr>
        </p:nvGraphicFramePr>
        <p:xfrm>
          <a:off x="1133038" y="4676045"/>
          <a:ext cx="388937" cy="550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27" name="Equation" r:id="rId10" imgW="190440" imgH="266400" progId="Equation.DSMT4">
                  <p:embed/>
                </p:oleObj>
              </mc:Choice>
              <mc:Fallback>
                <p:oleObj name="Equation" r:id="rId10" imgW="190440" imgH="266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33038" y="4676045"/>
                        <a:ext cx="388937" cy="5508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4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77290783"/>
              </p:ext>
            </p:extLst>
          </p:nvPr>
        </p:nvGraphicFramePr>
        <p:xfrm>
          <a:off x="4214375" y="5023708"/>
          <a:ext cx="388938" cy="552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28" name="Equation" r:id="rId12" imgW="190440" imgH="266400" progId="Equation.DSMT4">
                  <p:embed/>
                </p:oleObj>
              </mc:Choice>
              <mc:Fallback>
                <p:oleObj name="Equation" r:id="rId12" imgW="190440" imgH="266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14375" y="5023708"/>
                        <a:ext cx="388938" cy="552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5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66417624"/>
              </p:ext>
            </p:extLst>
          </p:nvPr>
        </p:nvGraphicFramePr>
        <p:xfrm>
          <a:off x="5147825" y="4353783"/>
          <a:ext cx="417513" cy="523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29" name="Equation" r:id="rId14" imgW="203040" imgH="253800" progId="Equation.DSMT4">
                  <p:embed/>
                </p:oleObj>
              </mc:Choice>
              <mc:Fallback>
                <p:oleObj name="Equation" r:id="rId14" imgW="20304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47825" y="4353783"/>
                        <a:ext cx="417513" cy="5238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96" name="직선 화살표 연결선 72"/>
          <p:cNvCxnSpPr/>
          <p:nvPr/>
        </p:nvCxnSpPr>
        <p:spPr>
          <a:xfrm rot="16200000" flipH="1">
            <a:off x="3041213" y="3529870"/>
            <a:ext cx="1130300" cy="0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연결선 74"/>
          <p:cNvCxnSpPr/>
          <p:nvPr/>
        </p:nvCxnSpPr>
        <p:spPr>
          <a:xfrm rot="5400000" flipH="1" flipV="1">
            <a:off x="3259494" y="2581339"/>
            <a:ext cx="696913" cy="3175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자유형 75"/>
          <p:cNvSpPr/>
          <p:nvPr/>
        </p:nvSpPr>
        <p:spPr>
          <a:xfrm>
            <a:off x="3598425" y="2250345"/>
            <a:ext cx="82550" cy="15875"/>
          </a:xfrm>
          <a:custGeom>
            <a:avLst/>
            <a:gdLst>
              <a:gd name="connsiteX0" fmla="*/ 0 w 69272"/>
              <a:gd name="connsiteY0" fmla="*/ 0 h 13855"/>
              <a:gd name="connsiteX1" fmla="*/ 69272 w 69272"/>
              <a:gd name="connsiteY1" fmla="*/ 13855 h 13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9272" h="13855">
                <a:moveTo>
                  <a:pt x="0" y="0"/>
                </a:moveTo>
                <a:lnTo>
                  <a:pt x="69272" y="13855"/>
                </a:lnTo>
              </a:path>
            </a:pathLst>
          </a:cu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/>
            <a:endParaRPr lang="ko-KR" altLang="en-US">
              <a:latin typeface="맑은 고딕" charset="0"/>
              <a:ea typeface="맑은 고딕" charset="0"/>
              <a:cs typeface="맑은 고딕" charset="0"/>
            </a:endParaRPr>
          </a:p>
        </p:txBody>
      </p:sp>
      <p:graphicFrame>
        <p:nvGraphicFramePr>
          <p:cNvPr id="100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27275978"/>
              </p:ext>
            </p:extLst>
          </p:nvPr>
        </p:nvGraphicFramePr>
        <p:xfrm>
          <a:off x="3244413" y="1831245"/>
          <a:ext cx="311150" cy="490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30" name="Equation" r:id="rId16" imgW="126720" imgH="203040" progId="Equation.DSMT4">
                  <p:embed/>
                </p:oleObj>
              </mc:Choice>
              <mc:Fallback>
                <p:oleObj name="Equation" r:id="rId16" imgW="12672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44413" y="1831245"/>
                        <a:ext cx="311150" cy="4905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01" name="그룹 83"/>
          <p:cNvGrpSpPr>
            <a:grpSpLocks/>
          </p:cNvGrpSpPr>
          <p:nvPr/>
        </p:nvGrpSpPr>
        <p:grpSpPr bwMode="auto">
          <a:xfrm>
            <a:off x="6144775" y="2178908"/>
            <a:ext cx="2447925" cy="3744912"/>
            <a:chOff x="6105625" y="3010605"/>
            <a:chExt cx="2447223" cy="3744686"/>
          </a:xfrm>
        </p:grpSpPr>
        <p:grpSp>
          <p:nvGrpSpPr>
            <p:cNvPr id="102" name="그룹 82"/>
            <p:cNvGrpSpPr>
              <a:grpSpLocks/>
            </p:cNvGrpSpPr>
            <p:nvPr/>
          </p:nvGrpSpPr>
          <p:grpSpPr bwMode="auto">
            <a:xfrm>
              <a:off x="6105625" y="3010605"/>
              <a:ext cx="2447223" cy="3744686"/>
              <a:chOff x="6105625" y="3010605"/>
              <a:chExt cx="2447223" cy="3744686"/>
            </a:xfrm>
          </p:grpSpPr>
          <p:grpSp>
            <p:nvGrpSpPr>
              <p:cNvPr id="104" name="그룹 65"/>
              <p:cNvGrpSpPr>
                <a:grpSpLocks/>
              </p:cNvGrpSpPr>
              <p:nvPr/>
            </p:nvGrpSpPr>
            <p:grpSpPr bwMode="auto">
              <a:xfrm rot="-2700000">
                <a:off x="7567783" y="3886905"/>
                <a:ext cx="54760" cy="2518229"/>
                <a:chOff x="6044488" y="2439183"/>
                <a:chExt cx="45719" cy="1632759"/>
              </a:xfrm>
            </p:grpSpPr>
            <p:cxnSp>
              <p:nvCxnSpPr>
                <p:cNvPr id="123" name="직선 연결선 25"/>
                <p:cNvCxnSpPr/>
                <p:nvPr/>
              </p:nvCxnSpPr>
              <p:spPr>
                <a:xfrm>
                  <a:off x="6074997" y="2438402"/>
                  <a:ext cx="0" cy="989095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4" name="직사각형 26"/>
                <p:cNvSpPr/>
                <p:nvPr/>
              </p:nvSpPr>
              <p:spPr>
                <a:xfrm>
                  <a:off x="6044782" y="3213494"/>
                  <a:ext cx="46375" cy="857352"/>
                </a:xfrm>
                <a:prstGeom prst="rect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lang="ko-KR" altLang="en-US">
                    <a:solidFill>
                      <a:srgbClr val="FFFFFF"/>
                    </a:solidFill>
                    <a:latin typeface="맑은 고딕" charset="0"/>
                    <a:ea typeface="맑은 고딕" charset="0"/>
                    <a:cs typeface="맑은 고딕" charset="0"/>
                  </a:endParaRPr>
                </a:p>
              </p:txBody>
            </p:sp>
          </p:grpSp>
          <p:graphicFrame>
            <p:nvGraphicFramePr>
              <p:cNvPr id="105" name="Object 3"/>
              <p:cNvGraphicFramePr>
                <a:graphicFrameLocks noChangeAspect="1"/>
              </p:cNvGraphicFramePr>
              <p:nvPr/>
            </p:nvGraphicFramePr>
            <p:xfrm>
              <a:off x="7310354" y="6125733"/>
              <a:ext cx="817630" cy="62955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531" name="Equation" r:id="rId18" imgW="317160" imgH="253800" progId="Equation.DSMT4">
                      <p:embed/>
                    </p:oleObj>
                  </mc:Choice>
                  <mc:Fallback>
                    <p:oleObj name="Equation" r:id="rId18" imgW="317160" imgH="253800" progId="Equation.DSMT4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7310354" y="6125733"/>
                            <a:ext cx="817630" cy="62955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blurRad="63500" dist="38099" dir="2700000" algn="ctr" rotWithShape="0">
                                    <a:schemeClr val="bg2">
                                      <a:alpha val="74998"/>
                                    </a:schemeClr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cxnSp>
            <p:nvCxnSpPr>
              <p:cNvPr id="106" name="직선 화살표 연결선 28"/>
              <p:cNvCxnSpPr/>
              <p:nvPr/>
            </p:nvCxnSpPr>
            <p:spPr>
              <a:xfrm rot="16200000" flipH="1">
                <a:off x="6576830" y="4326717"/>
                <a:ext cx="1306433" cy="136009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arrow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aphicFrame>
            <p:nvGraphicFramePr>
              <p:cNvPr id="107" name="Object 11"/>
              <p:cNvGraphicFramePr>
                <a:graphicFrameLocks noChangeAspect="1"/>
              </p:cNvGraphicFramePr>
              <p:nvPr/>
            </p:nvGraphicFramePr>
            <p:xfrm>
              <a:off x="6925143" y="4806748"/>
              <a:ext cx="283243" cy="61141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532" name="Equation" r:id="rId20" imgW="114120" imgH="253800" progId="Equation.DSMT4">
                      <p:embed/>
                    </p:oleObj>
                  </mc:Choice>
                  <mc:Fallback>
                    <p:oleObj name="Equation" r:id="rId20" imgW="114120" imgH="253800" progId="Equation.DSMT4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1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925143" y="4806748"/>
                            <a:ext cx="283243" cy="611415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blurRad="63500" dist="38099" dir="2700000" algn="ctr" rotWithShape="0">
                                    <a:schemeClr val="bg2">
                                      <a:alpha val="74998"/>
                                    </a:schemeClr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cxnSp>
            <p:nvCxnSpPr>
              <p:cNvPr id="108" name="직선 화살표 연결선 30"/>
              <p:cNvCxnSpPr/>
              <p:nvPr/>
            </p:nvCxnSpPr>
            <p:spPr>
              <a:xfrm rot="5400000" flipH="1" flipV="1">
                <a:off x="7271221" y="5670379"/>
                <a:ext cx="784178" cy="690365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9" name="타원 49"/>
              <p:cNvSpPr/>
              <p:nvPr/>
            </p:nvSpPr>
            <p:spPr>
              <a:xfrm rot="419667">
                <a:off x="6578564" y="4215444"/>
                <a:ext cx="169814" cy="163503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ko-KR" altLang="en-US">
                  <a:solidFill>
                    <a:srgbClr val="FFFFFF"/>
                  </a:solidFill>
                  <a:latin typeface="맑은 고딕" charset="0"/>
                  <a:ea typeface="맑은 고딕" charset="0"/>
                  <a:cs typeface="맑은 고딕" charset="0"/>
                </a:endParaRPr>
              </a:p>
            </p:txBody>
          </p:sp>
          <p:cxnSp>
            <p:nvCxnSpPr>
              <p:cNvPr id="110" name="직선 화살표 연결선 64"/>
              <p:cNvCxnSpPr/>
              <p:nvPr/>
            </p:nvCxnSpPr>
            <p:spPr>
              <a:xfrm rot="5400000">
                <a:off x="7026033" y="5361550"/>
                <a:ext cx="696870" cy="1587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aphicFrame>
            <p:nvGraphicFramePr>
              <p:cNvPr id="111" name="Object 10"/>
              <p:cNvGraphicFramePr>
                <a:graphicFrameLocks noChangeAspect="1"/>
              </p:cNvGraphicFramePr>
              <p:nvPr/>
            </p:nvGraphicFramePr>
            <p:xfrm>
              <a:off x="6972351" y="5536091"/>
              <a:ext cx="405982" cy="397329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533" name="Equation" r:id="rId22" imgW="164880" imgH="164880" progId="Equation.DSMT4">
                      <p:embed/>
                    </p:oleObj>
                  </mc:Choice>
                  <mc:Fallback>
                    <p:oleObj name="Equation" r:id="rId22" imgW="164880" imgH="164880" progId="Equation.DSMT4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3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972351" y="5536091"/>
                            <a:ext cx="405982" cy="397329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blurRad="63500" dist="38099" dir="2700000" algn="ctr" rotWithShape="0">
                                    <a:schemeClr val="bg2">
                                      <a:alpha val="74998"/>
                                    </a:schemeClr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cxnSp>
            <p:nvCxnSpPr>
              <p:cNvPr id="112" name="직선 연결선 66"/>
              <p:cNvCxnSpPr/>
              <p:nvPr/>
            </p:nvCxnSpPr>
            <p:spPr>
              <a:xfrm>
                <a:off x="6649982" y="4229731"/>
                <a:ext cx="1448971" cy="1587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3" name="자유형 67"/>
              <p:cNvSpPr/>
              <p:nvPr/>
            </p:nvSpPr>
            <p:spPr>
              <a:xfrm>
                <a:off x="7192751" y="4317038"/>
                <a:ext cx="63482" cy="427012"/>
              </a:xfrm>
              <a:custGeom>
                <a:avLst/>
                <a:gdLst>
                  <a:gd name="connsiteX0" fmla="*/ 73891 w 120073"/>
                  <a:gd name="connsiteY0" fmla="*/ 0 h 443346"/>
                  <a:gd name="connsiteX1" fmla="*/ 115455 w 120073"/>
                  <a:gd name="connsiteY1" fmla="*/ 193964 h 443346"/>
                  <a:gd name="connsiteX2" fmla="*/ 101600 w 120073"/>
                  <a:gd name="connsiteY2" fmla="*/ 346364 h 443346"/>
                  <a:gd name="connsiteX3" fmla="*/ 60037 w 120073"/>
                  <a:gd name="connsiteY3" fmla="*/ 429491 h 4433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0073" h="443346">
                    <a:moveTo>
                      <a:pt x="73891" y="0"/>
                    </a:moveTo>
                    <a:cubicBezTo>
                      <a:pt x="92364" y="68118"/>
                      <a:pt x="110837" y="136237"/>
                      <a:pt x="115455" y="193964"/>
                    </a:cubicBezTo>
                    <a:cubicBezTo>
                      <a:pt x="120073" y="251691"/>
                      <a:pt x="110836" y="307109"/>
                      <a:pt x="101600" y="346364"/>
                    </a:cubicBezTo>
                    <a:cubicBezTo>
                      <a:pt x="92364" y="385619"/>
                      <a:pt x="0" y="443346"/>
                      <a:pt x="60037" y="429491"/>
                    </a:cubicBezTo>
                  </a:path>
                </a:pathLst>
              </a:cu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/>
                <a:endParaRPr lang="ko-KR" altLang="en-US">
                  <a:latin typeface="맑은 고딕" charset="0"/>
                  <a:ea typeface="맑은 고딕" charset="0"/>
                  <a:cs typeface="맑은 고딕" charset="0"/>
                </a:endParaRPr>
              </a:p>
            </p:txBody>
          </p:sp>
          <p:graphicFrame>
            <p:nvGraphicFramePr>
              <p:cNvPr id="114" name="Object 11"/>
              <p:cNvGraphicFramePr>
                <a:graphicFrameLocks noChangeAspect="1"/>
              </p:cNvGraphicFramePr>
              <p:nvPr/>
            </p:nvGraphicFramePr>
            <p:xfrm>
              <a:off x="7329237" y="4302376"/>
              <a:ext cx="311568" cy="42817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534" name="Equation" r:id="rId24" imgW="126720" imgH="177480" progId="Equation.DSMT4">
                      <p:embed/>
                    </p:oleObj>
                  </mc:Choice>
                  <mc:Fallback>
                    <p:oleObj name="Equation" r:id="rId24" imgW="126720" imgH="177480" progId="Equation.DSMT4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7329237" y="4302376"/>
                            <a:ext cx="311568" cy="428171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blurRad="63500" dist="38099" dir="2700000" algn="ctr" rotWithShape="0">
                                    <a:schemeClr val="bg2">
                                      <a:alpha val="74998"/>
                                    </a:schemeClr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cxnSp>
            <p:nvCxnSpPr>
              <p:cNvPr id="115" name="직선 화살표 연결선 69"/>
              <p:cNvCxnSpPr/>
              <p:nvPr/>
            </p:nvCxnSpPr>
            <p:spPr>
              <a:xfrm rot="16200000" flipH="1">
                <a:off x="8108426" y="5439385"/>
                <a:ext cx="434949" cy="453895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aphicFrame>
            <p:nvGraphicFramePr>
              <p:cNvPr id="116" name="Object 12"/>
              <p:cNvGraphicFramePr>
                <a:graphicFrameLocks noChangeAspect="1"/>
              </p:cNvGraphicFramePr>
              <p:nvPr/>
            </p:nvGraphicFramePr>
            <p:xfrm>
              <a:off x="8234363" y="5167337"/>
              <a:ext cx="314326" cy="61277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535" name="Equation" r:id="rId26" imgW="126720" imgH="253800" progId="Equation.DSMT4">
                      <p:embed/>
                    </p:oleObj>
                  </mc:Choice>
                  <mc:Fallback>
                    <p:oleObj name="Equation" r:id="rId26" imgW="126720" imgH="253800" progId="Equation.DSMT4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8234363" y="5167337"/>
                            <a:ext cx="314326" cy="612775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blurRad="63500" dist="38099" dir="2700000" algn="ctr" rotWithShape="0">
                                    <a:schemeClr val="bg2">
                                      <a:alpha val="74998"/>
                                    </a:schemeClr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17" name="원형 화살표 71"/>
              <p:cNvSpPr/>
              <p:nvPr/>
            </p:nvSpPr>
            <p:spPr>
              <a:xfrm rot="19693665">
                <a:off x="6231002" y="3756685"/>
                <a:ext cx="849068" cy="815926"/>
              </a:xfrm>
              <a:prstGeom prst="circularArrow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맑은 고딕" charset="0"/>
                  <a:ea typeface="맑은 고딕" charset="0"/>
                  <a:cs typeface="맑은 고딕" charset="0"/>
                </a:endParaRPr>
              </a:p>
            </p:txBody>
          </p:sp>
          <p:cxnSp>
            <p:nvCxnSpPr>
              <p:cNvPr id="118" name="직선 연결선 77"/>
              <p:cNvCxnSpPr/>
              <p:nvPr/>
            </p:nvCxnSpPr>
            <p:spPr>
              <a:xfrm>
                <a:off x="6649982" y="4229731"/>
                <a:ext cx="1448971" cy="174614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aphicFrame>
            <p:nvGraphicFramePr>
              <p:cNvPr id="119" name="Object 14"/>
              <p:cNvGraphicFramePr>
                <a:graphicFrameLocks noChangeAspect="1"/>
              </p:cNvGraphicFramePr>
              <p:nvPr/>
            </p:nvGraphicFramePr>
            <p:xfrm>
              <a:off x="6286901" y="3010605"/>
              <a:ext cx="1588052" cy="48985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536" name="Equation" r:id="rId28" imgW="647640" imgH="203040" progId="Equation.DSMT4">
                      <p:embed/>
                    </p:oleObj>
                  </mc:Choice>
                  <mc:Fallback>
                    <p:oleObj name="Equation" r:id="rId28" imgW="647640" imgH="203040" progId="Equation.DSMT4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86901" y="3010605"/>
                            <a:ext cx="1588052" cy="489857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blurRad="63500" dist="38099" dir="2700000" algn="ctr" rotWithShape="0">
                                    <a:schemeClr val="bg2">
                                      <a:alpha val="74998"/>
                                    </a:schemeClr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20" name="자유형 79"/>
              <p:cNvSpPr/>
              <p:nvPr/>
            </p:nvSpPr>
            <p:spPr>
              <a:xfrm>
                <a:off x="7646646" y="4253542"/>
                <a:ext cx="279320" cy="871485"/>
              </a:xfrm>
              <a:custGeom>
                <a:avLst/>
                <a:gdLst>
                  <a:gd name="connsiteX0" fmla="*/ 180109 w 235527"/>
                  <a:gd name="connsiteY0" fmla="*/ 0 h 762000"/>
                  <a:gd name="connsiteX1" fmla="*/ 235527 w 235527"/>
                  <a:gd name="connsiteY1" fmla="*/ 290945 h 762000"/>
                  <a:gd name="connsiteX2" fmla="*/ 180109 w 235527"/>
                  <a:gd name="connsiteY2" fmla="*/ 540327 h 762000"/>
                  <a:gd name="connsiteX3" fmla="*/ 0 w 235527"/>
                  <a:gd name="connsiteY3" fmla="*/ 762000 h 76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5527" h="762000">
                    <a:moveTo>
                      <a:pt x="180109" y="0"/>
                    </a:moveTo>
                    <a:cubicBezTo>
                      <a:pt x="207818" y="100445"/>
                      <a:pt x="235527" y="200891"/>
                      <a:pt x="235527" y="290945"/>
                    </a:cubicBezTo>
                    <a:cubicBezTo>
                      <a:pt x="235527" y="380999"/>
                      <a:pt x="219363" y="461818"/>
                      <a:pt x="180109" y="540327"/>
                    </a:cubicBezTo>
                    <a:cubicBezTo>
                      <a:pt x="140855" y="618836"/>
                      <a:pt x="30018" y="722746"/>
                      <a:pt x="0" y="762000"/>
                    </a:cubicBezTo>
                  </a:path>
                </a:pathLst>
              </a:cu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/>
                <a:endParaRPr lang="ko-KR" altLang="en-US">
                  <a:latin typeface="맑은 고딕" charset="0"/>
                  <a:ea typeface="맑은 고딕" charset="0"/>
                  <a:cs typeface="맑은 고딕" charset="0"/>
                </a:endParaRPr>
              </a:p>
            </p:txBody>
          </p:sp>
          <p:cxnSp>
            <p:nvCxnSpPr>
              <p:cNvPr id="121" name="직선 화살표 연결선 80"/>
              <p:cNvCxnSpPr/>
              <p:nvPr/>
            </p:nvCxnSpPr>
            <p:spPr>
              <a:xfrm rot="16200000" flipH="1">
                <a:off x="7082314" y="3919424"/>
                <a:ext cx="1219126" cy="271385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aphicFrame>
            <p:nvGraphicFramePr>
              <p:cNvPr id="122" name="Object 15"/>
              <p:cNvGraphicFramePr>
                <a:graphicFrameLocks noChangeAspect="1"/>
              </p:cNvGraphicFramePr>
              <p:nvPr/>
            </p:nvGraphicFramePr>
            <p:xfrm>
              <a:off x="6105625" y="3718176"/>
              <a:ext cx="311568" cy="33745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537" name="Equation" r:id="rId30" imgW="126720" imgH="139680" progId="Equation.DSMT4">
                      <p:embed/>
                    </p:oleObj>
                  </mc:Choice>
                  <mc:Fallback>
                    <p:oleObj name="Equation" r:id="rId30" imgW="126720" imgH="139680" progId="Equation.DSMT4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1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105625" y="3718176"/>
                            <a:ext cx="311568" cy="337457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blurRad="63500" dist="38099" dir="2700000" algn="ctr" rotWithShape="0">
                                    <a:schemeClr val="bg2">
                                      <a:alpha val="74998"/>
                                    </a:schemeClr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pic>
          <p:nvPicPr>
            <p:cNvPr id="103" name="Picture 12" descr="cg"/>
            <p:cNvPicPr preferRelativeResize="0">
              <a:picLocks noChangeAspect="1" noChangeArrowheads="1"/>
            </p:cNvPicPr>
            <p:nvPr/>
          </p:nvPicPr>
          <p:blipFill>
            <a:blip r:embed="rId7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60867" y="4170676"/>
              <a:ext cx="2196081" cy="14514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25" name="TextBox 124"/>
          <p:cNvSpPr txBox="1"/>
          <p:nvPr/>
        </p:nvSpPr>
        <p:spPr>
          <a:xfrm>
            <a:off x="2911747" y="3399695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Level</a:t>
            </a:r>
          </a:p>
        </p:txBody>
      </p:sp>
    </p:spTree>
    <p:extLst>
      <p:ext uri="{BB962C8B-B14F-4D97-AF65-F5344CB8AC3E}">
        <p14:creationId xmlns:p14="http://schemas.microsoft.com/office/powerpoint/2010/main" val="22126355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50334" y="5037369"/>
            <a:ext cx="6512511" cy="1143000"/>
          </a:xfrm>
        </p:spPr>
        <p:txBody>
          <a:bodyPr/>
          <a:lstStyle/>
          <a:p>
            <a:r>
              <a:rPr lang="en-US" dirty="0" smtClean="0"/>
              <a:t>Compliant Foot Modeling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447464" y="459391"/>
            <a:ext cx="4103745" cy="4287728"/>
          </a:xfrm>
        </p:spPr>
        <p:txBody>
          <a:bodyPr>
            <a:normAutofit/>
          </a:bodyPr>
          <a:lstStyle/>
          <a:p>
            <a:r>
              <a:rPr lang="en-US" dirty="0" smtClean="0"/>
              <a:t>Foot Compliance enables spring-mass style running.</a:t>
            </a:r>
          </a:p>
          <a:p>
            <a:r>
              <a:rPr lang="en-US" dirty="0" smtClean="0"/>
              <a:t>Compliance modeled using pseudo rigid body </a:t>
            </a:r>
            <a:r>
              <a:rPr lang="en-US" dirty="0"/>
              <a:t>m</a:t>
            </a:r>
            <a:r>
              <a:rPr lang="en-US" dirty="0" smtClean="0"/>
              <a:t>odel </a:t>
            </a:r>
          </a:p>
          <a:p>
            <a:r>
              <a:rPr lang="en-US" dirty="0" smtClean="0"/>
              <a:t>Solid land running requires</a:t>
            </a:r>
            <a:r>
              <a:rPr lang="en-US" dirty="0" smtClean="0">
                <a:sym typeface="Wingdings"/>
              </a:rPr>
              <a:t> compliance</a:t>
            </a:r>
          </a:p>
          <a:p>
            <a:r>
              <a:rPr lang="en-US" dirty="0" smtClean="0">
                <a:sym typeface="Wingdings"/>
              </a:rPr>
              <a:t>Water running requires stiffness</a:t>
            </a:r>
          </a:p>
          <a:p>
            <a:r>
              <a:rPr lang="en-US" dirty="0" smtClean="0">
                <a:sym typeface="Wingdings"/>
              </a:rPr>
              <a:t>Foot optimized for compatibility with both environments</a:t>
            </a:r>
          </a:p>
          <a:p>
            <a:endParaRPr lang="en-US" dirty="0" smtClean="0">
              <a:sym typeface="Wingdings"/>
            </a:endParaRPr>
          </a:p>
        </p:txBody>
      </p:sp>
      <p:pic>
        <p:nvPicPr>
          <p:cNvPr id="7" name="Content Placeholder 3"/>
          <p:cNvPicPr>
            <a:picLocks noGrp="1" noChangeAspect="1"/>
          </p:cNvPicPr>
          <p:nvPr>
            <p:ph sz="quarter" idx="14"/>
          </p:nvPr>
        </p:nvPicPr>
        <p:blipFill>
          <a:blip r:embed="rId2"/>
          <a:srcRect t="-18295" b="-18295"/>
          <a:stretch>
            <a:fillRect/>
          </a:stretch>
        </p:blipFill>
        <p:spPr>
          <a:xfrm>
            <a:off x="4551209" y="136064"/>
            <a:ext cx="4440432" cy="4611055"/>
          </a:xfrm>
        </p:spPr>
      </p:pic>
    </p:spTree>
    <p:extLst>
      <p:ext uri="{BB962C8B-B14F-4D97-AF65-F5344CB8AC3E}">
        <p14:creationId xmlns:p14="http://schemas.microsoft.com/office/powerpoint/2010/main" val="2101021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Slipstream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Slipstream">
      <a:majorFont>
        <a:latin typeface="Trebuchet MS"/>
        <a:ea typeface=""/>
        <a:cs typeface=""/>
        <a:font script="Jpan" typeface="ＭＳ ゴシック"/>
        <a:font script="Hang" typeface="HY그래픽B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ＭＳ ゴシック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ipstream">
      <a:fillStyleLst>
        <a:solidFill>
          <a:schemeClr val="phClr"/>
        </a:solidFill>
        <a:gradFill rotWithShape="1">
          <a:gsLst>
            <a:gs pos="28000">
              <a:schemeClr val="phClr">
                <a:tint val="18000"/>
                <a:satMod val="120000"/>
                <a:lumMod val="88000"/>
              </a:schemeClr>
            </a:gs>
            <a:gs pos="100000">
              <a:schemeClr val="phClr">
                <a:tint val="40000"/>
                <a:satMod val="100000"/>
                <a:lumMod val="7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lumMod val="95000"/>
              </a:schemeClr>
            </a:gs>
            <a:gs pos="100000">
              <a:schemeClr val="phClr">
                <a:shade val="82000"/>
                <a:satMod val="125000"/>
                <a:lumMod val="74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75000"/>
              <a:satMod val="125000"/>
              <a:lumMod val="7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50800" dir="5400000" sx="98000" sy="98000" rotWithShape="0">
              <a:srgbClr val="000000">
                <a:alpha val="20000"/>
              </a:srgbClr>
            </a:outerShdw>
          </a:effectLst>
        </a:effectStyle>
        <a:effectStyle>
          <a:effectLst>
            <a:outerShdw blurRad="40005" dist="22984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alanced" dir="tr"/>
          </a:scene3d>
          <a:sp3d prstMaterial="matte">
            <a:bevelT w="19050" h="38100"/>
          </a:sp3d>
        </a:effectStyle>
        <a:effectStyle>
          <a:effectLst>
            <a:reflection blurRad="38100" stA="26000" endPos="23000" dist="25400" dir="5400000" sy="-100000" rotWithShape="0"/>
          </a:effectLst>
          <a:scene3d>
            <a:camera prst="orthographicFront">
              <a:rot lat="0" lon="0" rev="0"/>
            </a:camera>
            <a:lightRig rig="balanced" dir="tr"/>
          </a:scene3d>
          <a:sp3d contourW="14605" prstMaterial="plastic">
            <a:bevelT w="50800"/>
            <a:contourClr>
              <a:schemeClr val="phClr">
                <a:shade val="30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shade val="90000"/>
                <a:satMod val="160000"/>
                <a:lumMod val="100000"/>
              </a:schemeClr>
            </a:gs>
            <a:gs pos="60000">
              <a:schemeClr val="phClr">
                <a:tint val="95000"/>
                <a:shade val="100000"/>
                <a:satMod val="130000"/>
                <a:lumMod val="130000"/>
              </a:schemeClr>
            </a:gs>
            <a:gs pos="100000">
              <a:schemeClr val="phClr">
                <a:tint val="97000"/>
                <a:shade val="100000"/>
                <a:hueMod val="100000"/>
                <a:satMod val="140000"/>
                <a:lumMod val="80000"/>
              </a:schemeClr>
            </a:gs>
          </a:gsLst>
          <a:path path="circle">
            <a:fillToRect l="20000" t="10000" r="20000" b="60000"/>
          </a:path>
        </a:gradFill>
        <a:gradFill rotWithShape="1">
          <a:gsLst>
            <a:gs pos="0">
              <a:schemeClr val="phClr">
                <a:tint val="94000"/>
                <a:satMod val="160000"/>
                <a:lumMod val="160000"/>
              </a:schemeClr>
            </a:gs>
            <a:gs pos="42000">
              <a:schemeClr val="phClr">
                <a:tint val="94000"/>
                <a:shade val="94000"/>
                <a:satMod val="160000"/>
                <a:lumMod val="130000"/>
              </a:schemeClr>
            </a:gs>
            <a:gs pos="100000">
              <a:schemeClr val="phClr">
                <a:tint val="97000"/>
                <a:shade val="94000"/>
                <a:satMod val="180000"/>
                <a:lumMod val="84000"/>
              </a:schemeClr>
            </a:gs>
          </a:gsLst>
          <a:path path="circle">
            <a:fillToRect l="24000" t="44000" r="24000" b="12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Slipstream.thmx</Template>
  <TotalTime>282</TotalTime>
  <Words>308</Words>
  <Application>Microsoft Macintosh PowerPoint</Application>
  <PresentationFormat>On-screen Show (4:3)</PresentationFormat>
  <Paragraphs>77</Paragraphs>
  <Slides>22</Slides>
  <Notes>3</Notes>
  <HiddenSlides>0</HiddenSlides>
  <MMClips>8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22</vt:i4>
      </vt:variant>
    </vt:vector>
  </HeadingPairs>
  <TitlesOfParts>
    <vt:vector size="25" baseType="lpstr">
      <vt:lpstr>Slipstream</vt:lpstr>
      <vt:lpstr>Acrobat Document</vt:lpstr>
      <vt:lpstr>Equation</vt:lpstr>
      <vt:lpstr>Amphibious Legged Locomotion</vt:lpstr>
      <vt:lpstr>Why?</vt:lpstr>
      <vt:lpstr>Inspiration: Basilisk Lizard</vt:lpstr>
      <vt:lpstr>PowerPoint Presentation</vt:lpstr>
      <vt:lpstr>Past Prototype</vt:lpstr>
      <vt:lpstr>Issues</vt:lpstr>
      <vt:lpstr>Roll Motion Modeling </vt:lpstr>
      <vt:lpstr>Pitch Motion Modeling</vt:lpstr>
      <vt:lpstr>Compliant Foot Modeling</vt:lpstr>
      <vt:lpstr>Lessons and new prototype</vt:lpstr>
      <vt:lpstr>My Goals</vt:lpstr>
      <vt:lpstr>Leg Kinematics</vt:lpstr>
      <vt:lpstr>Water Running Simulation</vt:lpstr>
      <vt:lpstr>PowerPoint Presentation</vt:lpstr>
      <vt:lpstr>Water Running Simulation</vt:lpstr>
      <vt:lpstr>Unconstrained x-direction</vt:lpstr>
      <vt:lpstr>PowerPoint Presentation</vt:lpstr>
      <vt:lpstr>A Closer Look: Footpad</vt:lpstr>
      <vt:lpstr>Folded Footpad ¼ Area</vt:lpstr>
      <vt:lpstr>Folded Footpad ½ Area</vt:lpstr>
      <vt:lpstr>Conclusions  Future Work</vt:lpstr>
      <vt:lpstr>Questions?</vt:lpstr>
    </vt:vector>
  </TitlesOfParts>
  <Company>Rutgers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Basilisk Lizard-Inspired Water Running Quadruped Robot </dc:title>
  <dc:creator>Nitish Thatte</dc:creator>
  <cp:lastModifiedBy>Nitish Thatte</cp:lastModifiedBy>
  <cp:revision>45</cp:revision>
  <dcterms:created xsi:type="dcterms:W3CDTF">2012-10-15T19:52:57Z</dcterms:created>
  <dcterms:modified xsi:type="dcterms:W3CDTF">2012-12-12T16:58:47Z</dcterms:modified>
</cp:coreProperties>
</file>